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8" r:id="rId2"/>
    <p:sldId id="269" r:id="rId3"/>
    <p:sldId id="257" r:id="rId4"/>
    <p:sldId id="260" r:id="rId5"/>
    <p:sldId id="261" r:id="rId6"/>
    <p:sldId id="267" r:id="rId7"/>
    <p:sldId id="268" r:id="rId8"/>
    <p:sldId id="262" r:id="rId9"/>
    <p:sldId id="263" r:id="rId10"/>
    <p:sldId id="264" r:id="rId11"/>
    <p:sldId id="265" r:id="rId1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274" autoAdjust="0"/>
    <p:restoredTop sz="94667" autoAdjust="0"/>
  </p:normalViewPr>
  <p:slideViewPr>
    <p:cSldViewPr snapToGrid="0">
      <p:cViewPr varScale="1">
        <p:scale>
          <a:sx n="103" d="100"/>
          <a:sy n="103" d="100"/>
        </p:scale>
        <p:origin x="114"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A064C17-2FC7-49D0-8082-EF0636CA28BA}" type="datetimeFigureOut">
              <a:rPr lang="en-CA" smtClean="0"/>
              <a:t>2019-07-29</a:t>
            </a:fld>
            <a:endParaRPr lang="en-CA"/>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BA357ED-B8A0-4F4C-A70F-7D7F5E3E1841}" type="slidenum">
              <a:rPr lang="en-CA" smtClean="0"/>
              <a:t>‹#›</a:t>
            </a:fld>
            <a:endParaRPr lang="en-CA"/>
          </a:p>
        </p:txBody>
      </p:sp>
    </p:spTree>
    <p:extLst>
      <p:ext uri="{BB962C8B-B14F-4D97-AF65-F5344CB8AC3E}">
        <p14:creationId xmlns:p14="http://schemas.microsoft.com/office/powerpoint/2010/main" val="2226852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transformingfsl.ca/en/components/reflexion-du-cheminement/"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transformingfsl.ca/fr/resources/prologue-pour-les-conversations-entre-professionnel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transformingfsl.ca/en/components/interagir-avec-lenvironnement/" TargetMode="External"/><Relationship Id="rId7" Type="http://schemas.openxmlformats.org/officeDocument/2006/relationships/hyperlink" Target="https://transformingfsl.ca/en/components/reflexion-du-cheminement/"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transformingfsl.ca/en/components/rendre-lapprentissage-visible/" TargetMode="External"/><Relationship Id="rId5" Type="http://schemas.openxmlformats.org/officeDocument/2006/relationships/hyperlink" Target="https://transformingfsl.ca/en/components/communication-verbale-non-verbale/" TargetMode="External"/><Relationship Id="rId4" Type="http://schemas.openxmlformats.org/officeDocument/2006/relationships/hyperlink" Target="https://transformingfsl.ca/en/components/interagir-avec-leurs-pairs-et-les-adultes/"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u="sng" dirty="0"/>
              <a:t>Activité 1</a:t>
            </a:r>
            <a:endParaRPr lang="fr-CA" baseline="0" dirty="0"/>
          </a:p>
          <a:p>
            <a:r>
              <a:rPr lang="fr-CA" baseline="0" dirty="0"/>
              <a:t>Question: Que sont les bénéfices d’apprendre le français en maternelle et jardin d’enfants?</a:t>
            </a:r>
          </a:p>
          <a:p>
            <a:endParaRPr lang="fr-CA" baseline="0" dirty="0"/>
          </a:p>
        </p:txBody>
      </p:sp>
      <p:sp>
        <p:nvSpPr>
          <p:cNvPr id="4" name="Slide Number Placeholder 3"/>
          <p:cNvSpPr>
            <a:spLocks noGrp="1"/>
          </p:cNvSpPr>
          <p:nvPr>
            <p:ph type="sldNum" sz="quarter" idx="10"/>
          </p:nvPr>
        </p:nvSpPr>
        <p:spPr/>
        <p:txBody>
          <a:bodyPr/>
          <a:lstStyle/>
          <a:p>
            <a:fld id="{0BA357ED-B8A0-4F4C-A70F-7D7F5E3E1841}" type="slidenum">
              <a:rPr lang="en-CA" smtClean="0"/>
              <a:t>1</a:t>
            </a:fld>
            <a:endParaRPr lang="en-CA"/>
          </a:p>
        </p:txBody>
      </p:sp>
    </p:spTree>
    <p:extLst>
      <p:ext uri="{BB962C8B-B14F-4D97-AF65-F5344CB8AC3E}">
        <p14:creationId xmlns:p14="http://schemas.microsoft.com/office/powerpoint/2010/main" val="1840424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La dernière</a:t>
            </a:r>
            <a:r>
              <a:rPr lang="fr-CA" baseline="0" dirty="0"/>
              <a:t> vidéo de la série est une réflexion des équipes pédagogiques qui ont participé au projet. Nous sommes très reconnaissant de leur volonté à partager leur cheminement d’apprentissage. Ce partage est un élément essentiel à l’apprentissage professionnel.   Mais ce ne sont pas seulement les équipes pédagogiques qui partage leur expérience mais aussi les intervenants qui les appuient. </a:t>
            </a:r>
          </a:p>
          <a:p>
            <a:endParaRPr lang="fr-CA" baseline="0" dirty="0"/>
          </a:p>
          <a:p>
            <a:r>
              <a:rPr lang="fr-CA" baseline="0" dirty="0"/>
              <a:t>Écoutons à ce qu’ils ont compris comme essentiel au projet. (5:50 – 7:02)</a:t>
            </a:r>
          </a:p>
          <a:p>
            <a:r>
              <a:rPr lang="fr-CA" dirty="0">
                <a:hlinkClick r:id="rId3"/>
              </a:rPr>
              <a:t>https://transformingfsl.ca/en/components/reflexion-du-cheminement/</a:t>
            </a:r>
            <a:endParaRPr lang="fr-CA" baseline="0" dirty="0"/>
          </a:p>
          <a:p>
            <a:endParaRPr lang="fr-CA" baseline="0" dirty="0"/>
          </a:p>
        </p:txBody>
      </p:sp>
      <p:sp>
        <p:nvSpPr>
          <p:cNvPr id="4" name="Slide Number Placeholder 3"/>
          <p:cNvSpPr>
            <a:spLocks noGrp="1"/>
          </p:cNvSpPr>
          <p:nvPr>
            <p:ph type="sldNum" sz="quarter" idx="10"/>
          </p:nvPr>
        </p:nvSpPr>
        <p:spPr/>
        <p:txBody>
          <a:bodyPr/>
          <a:lstStyle/>
          <a:p>
            <a:fld id="{0BA357ED-B8A0-4F4C-A70F-7D7F5E3E1841}" type="slidenum">
              <a:rPr lang="en-CA" smtClean="0"/>
              <a:t>10</a:t>
            </a:fld>
            <a:endParaRPr lang="en-CA"/>
          </a:p>
        </p:txBody>
      </p:sp>
    </p:spTree>
    <p:extLst>
      <p:ext uri="{BB962C8B-B14F-4D97-AF65-F5344CB8AC3E}">
        <p14:creationId xmlns:p14="http://schemas.microsoft.com/office/powerpoint/2010/main" val="3110808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Merci bien et à la prochaine!!</a:t>
            </a:r>
            <a:endParaRPr lang="en-CA" dirty="0"/>
          </a:p>
        </p:txBody>
      </p:sp>
      <p:sp>
        <p:nvSpPr>
          <p:cNvPr id="4" name="Slide Number Placeholder 3"/>
          <p:cNvSpPr>
            <a:spLocks noGrp="1"/>
          </p:cNvSpPr>
          <p:nvPr>
            <p:ph type="sldNum" sz="quarter" idx="10"/>
          </p:nvPr>
        </p:nvSpPr>
        <p:spPr/>
        <p:txBody>
          <a:bodyPr/>
          <a:lstStyle/>
          <a:p>
            <a:fld id="{0BA357ED-B8A0-4F4C-A70F-7D7F5E3E1841}" type="slidenum">
              <a:rPr lang="en-CA" smtClean="0"/>
              <a:t>11</a:t>
            </a:fld>
            <a:endParaRPr lang="en-CA"/>
          </a:p>
        </p:txBody>
      </p:sp>
    </p:spTree>
    <p:extLst>
      <p:ext uri="{BB962C8B-B14F-4D97-AF65-F5344CB8AC3E}">
        <p14:creationId xmlns:p14="http://schemas.microsoft.com/office/powerpoint/2010/main" val="3951819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baseline="0" dirty="0"/>
          </a:p>
          <a:p>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Avant de commencer la session j’aimerais </a:t>
            </a:r>
            <a:r>
              <a:rPr lang="fr-CA" sz="1200" kern="1200" dirty="0">
                <a:solidFill>
                  <a:schemeClr val="tx1"/>
                </a:solidFill>
                <a:effectLst/>
                <a:latin typeface="+mn-lt"/>
                <a:ea typeface="+mn-ea"/>
                <a:cs typeface="+mn-cs"/>
              </a:rPr>
              <a:t>commencer en soulignant que les terres sur lesquelles nous sommes réunis font partie du territoire traditionnel des Premières Nations….</a:t>
            </a:r>
            <a:endParaRPr lang="fr-CA" b="1" baseline="0" dirty="0"/>
          </a:p>
        </p:txBody>
      </p:sp>
      <p:sp>
        <p:nvSpPr>
          <p:cNvPr id="4" name="Slide Number Placeholder 3"/>
          <p:cNvSpPr>
            <a:spLocks noGrp="1"/>
          </p:cNvSpPr>
          <p:nvPr>
            <p:ph type="sldNum" sz="quarter" idx="10"/>
          </p:nvPr>
        </p:nvSpPr>
        <p:spPr/>
        <p:txBody>
          <a:bodyPr/>
          <a:lstStyle/>
          <a:p>
            <a:fld id="{0BA357ED-B8A0-4F4C-A70F-7D7F5E3E1841}" type="slidenum">
              <a:rPr lang="en-CA" smtClean="0"/>
              <a:t>2</a:t>
            </a:fld>
            <a:endParaRPr lang="en-CA"/>
          </a:p>
        </p:txBody>
      </p:sp>
    </p:spTree>
    <p:extLst>
      <p:ext uri="{BB962C8B-B14F-4D97-AF65-F5344CB8AC3E}">
        <p14:creationId xmlns:p14="http://schemas.microsoft.com/office/powerpoint/2010/main" val="1628109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Identifier</a:t>
            </a:r>
            <a:r>
              <a:rPr lang="fr-CA" baseline="0" dirty="0"/>
              <a:t> les objectifs de la session</a:t>
            </a:r>
          </a:p>
          <a:p>
            <a:endParaRPr lang="fr-CA" baseline="0" dirty="0"/>
          </a:p>
          <a:p>
            <a:r>
              <a:rPr lang="fr-CA" baseline="0" dirty="0"/>
              <a:t>Vous donner l’opportunité d’approfondir votre compréhension du programme de la maternelle et du jardin d’enfants en immersion française. </a:t>
            </a:r>
          </a:p>
          <a:p>
            <a:endParaRPr lang="fr-CA" baseline="0" dirty="0"/>
          </a:p>
          <a:p>
            <a:r>
              <a:rPr lang="fr-CA" baseline="0" dirty="0"/>
              <a:t>Ceci ce fera par la conversation et l’exploration de la ressource « les petits en maternelle » qui ce retrouve sur le site Transformons le FLS.</a:t>
            </a:r>
          </a:p>
          <a:p>
            <a:endParaRPr lang="fr-CA" baseline="0" dirty="0"/>
          </a:p>
          <a:p>
            <a:r>
              <a:rPr lang="fr-CA" baseline="0" dirty="0"/>
              <a:t>Vous aurez aussi la chance de discuter comment utiliser cette ressource pour appuyer les enseignantes et enseignants à la maternelle et le jardin d’enfants en immersion française.</a:t>
            </a:r>
          </a:p>
          <a:p>
            <a:endParaRPr lang="fr-CA" baseline="0" dirty="0"/>
          </a:p>
        </p:txBody>
      </p:sp>
      <p:sp>
        <p:nvSpPr>
          <p:cNvPr id="4" name="Slide Number Placeholder 3"/>
          <p:cNvSpPr>
            <a:spLocks noGrp="1"/>
          </p:cNvSpPr>
          <p:nvPr>
            <p:ph type="sldNum" sz="quarter" idx="10"/>
          </p:nvPr>
        </p:nvSpPr>
        <p:spPr/>
        <p:txBody>
          <a:bodyPr/>
          <a:lstStyle/>
          <a:p>
            <a:fld id="{0BA357ED-B8A0-4F4C-A70F-7D7F5E3E1841}" type="slidenum">
              <a:rPr lang="en-CA" smtClean="0"/>
              <a:t>3</a:t>
            </a:fld>
            <a:endParaRPr lang="en-CA"/>
          </a:p>
        </p:txBody>
      </p:sp>
    </p:spTree>
    <p:extLst>
      <p:ext uri="{BB962C8B-B14F-4D97-AF65-F5344CB8AC3E}">
        <p14:creationId xmlns:p14="http://schemas.microsoft.com/office/powerpoint/2010/main" val="3836398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Comme le suggère le titre</a:t>
            </a:r>
            <a:r>
              <a:rPr lang="fr-CA" baseline="0" dirty="0"/>
              <a:t>, les deux composantes de cette session sont les programmes de maternelle et jardin d’enfants et les programmes d’immersion française.</a:t>
            </a:r>
          </a:p>
          <a:p>
            <a:endParaRPr lang="fr-CA" baseline="0" dirty="0"/>
          </a:p>
          <a:p>
            <a:r>
              <a:rPr lang="fr-CA" baseline="0" dirty="0"/>
              <a:t>Prenons quelque minutes pour revisiter l’évolution de ces deux programmes</a:t>
            </a:r>
          </a:p>
          <a:p>
            <a:endParaRPr lang="fr-CA" baseline="0" dirty="0"/>
          </a:p>
          <a:p>
            <a:r>
              <a:rPr lang="fr-CA" dirty="0"/>
              <a:t>En</a:t>
            </a:r>
            <a:r>
              <a:rPr lang="fr-CA" baseline="0" dirty="0"/>
              <a:t> considérant les programmes de maternelle nous constatons que l’apprentissage est bel et bien axé sur le jeu, mais au lieu d’exploration libre et ciblée, et d’activités guidées à tous les apprenants des années passés, nous sommes passés à l’apprentissage axé sur le jeu qui demande de mettre en pratique la documentation pour informer nos approche pédagogiques et fournir un contexte pour l’apprentissage. Nous sommes aussi conscient que l’interaction sociale et la relation entre tous les intervenants est nécessaire pour l’apprentissage.</a:t>
            </a:r>
          </a:p>
          <a:p>
            <a:endParaRPr lang="fr-CA" baseline="0" dirty="0"/>
          </a:p>
          <a:p>
            <a:r>
              <a:rPr lang="fr-CA" baseline="0" dirty="0"/>
              <a:t>Pour les programmes d’immersion nous avons progressé de l’enseignement de thèmes et concepts isolés (les animaux) à l’apprentissage contextualisé ( pourquoi les animaux vivent-il dans les fermes?). L’apprentissage est basé sur des actes de communication pertinentes (poser des questions, formuler des observations).  Nous remarquons que l’apprenant n’est pas un vaisseau pour être rempli mais plutôt un acteur social avec des besoin de communication.  L’enseignement et l’apprentissage n’est pas basé sur la grammaire .</a:t>
            </a:r>
          </a:p>
          <a:p>
            <a:endParaRPr lang="fr-CA" baseline="0" dirty="0"/>
          </a:p>
          <a:p>
            <a:endParaRPr lang="fr-CA" baseline="0" dirty="0"/>
          </a:p>
          <a:p>
            <a:r>
              <a:rPr lang="fr-CA" b="1" u="sng" baseline="0" dirty="0"/>
              <a:t>Activité 2</a:t>
            </a:r>
          </a:p>
          <a:p>
            <a:endParaRPr lang="fr-CA" baseline="0" dirty="0"/>
          </a:p>
          <a:p>
            <a:r>
              <a:rPr lang="fr-CA" baseline="0" dirty="0"/>
              <a:t>Quel est un exemple qui démontre l’effet de l’évolution de ces programmes sur votre pratiques?</a:t>
            </a:r>
          </a:p>
          <a:p>
            <a:endParaRPr lang="fr-CA" baseline="0" dirty="0"/>
          </a:p>
          <a:p>
            <a:r>
              <a:rPr lang="fr-CA" baseline="0" dirty="0"/>
              <a:t>Quel est un exemple de connexion entre ces notions actuels de l’apprentissage du FSL et des grandes idées du programme de maternelle?</a:t>
            </a:r>
          </a:p>
          <a:p>
            <a:endParaRPr lang="fr-CA" baseline="0" dirty="0"/>
          </a:p>
          <a:p>
            <a:endParaRPr lang="en-CA" dirty="0"/>
          </a:p>
        </p:txBody>
      </p:sp>
      <p:sp>
        <p:nvSpPr>
          <p:cNvPr id="4" name="Slide Number Placeholder 3"/>
          <p:cNvSpPr>
            <a:spLocks noGrp="1"/>
          </p:cNvSpPr>
          <p:nvPr>
            <p:ph type="sldNum" sz="quarter" idx="10"/>
          </p:nvPr>
        </p:nvSpPr>
        <p:spPr/>
        <p:txBody>
          <a:bodyPr/>
          <a:lstStyle/>
          <a:p>
            <a:fld id="{0BA357ED-B8A0-4F4C-A70F-7D7F5E3E1841}" type="slidenum">
              <a:rPr lang="en-CA" smtClean="0"/>
              <a:t>4</a:t>
            </a:fld>
            <a:endParaRPr lang="en-CA"/>
          </a:p>
        </p:txBody>
      </p:sp>
    </p:spTree>
    <p:extLst>
      <p:ext uri="{BB962C8B-B14F-4D97-AF65-F5344CB8AC3E}">
        <p14:creationId xmlns:p14="http://schemas.microsoft.com/office/powerpoint/2010/main" val="3633714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L’accent de notre discussion</a:t>
            </a:r>
            <a:r>
              <a:rPr lang="fr-CA" baseline="0" dirty="0"/>
              <a:t> de cette session est sur</a:t>
            </a:r>
          </a:p>
          <a:p>
            <a:pPr marL="174708" indent="-174708">
              <a:buFont typeface="Arial" panose="020B0604020202020204" pitchFamily="34" charset="0"/>
              <a:buChar char="•"/>
            </a:pPr>
            <a:r>
              <a:rPr lang="fr-CA" baseline="0" dirty="0"/>
              <a:t>La documentation pédagogique </a:t>
            </a:r>
          </a:p>
          <a:p>
            <a:pPr marL="174708" indent="-174708">
              <a:buFont typeface="Arial" panose="020B0604020202020204" pitchFamily="34" charset="0"/>
              <a:buChar char="•"/>
            </a:pPr>
            <a:r>
              <a:rPr lang="fr-CA" baseline="0" dirty="0"/>
              <a:t>Le développement en matière de littératie dans un environnement axé sur le jeu</a:t>
            </a:r>
          </a:p>
          <a:p>
            <a:pPr marL="174708" indent="-174708">
              <a:buFont typeface="Arial" panose="020B0604020202020204" pitchFamily="34" charset="0"/>
              <a:buChar char="•"/>
            </a:pPr>
            <a:endParaRPr lang="fr-CA" baseline="0" dirty="0"/>
          </a:p>
          <a:p>
            <a:pPr marL="174708" indent="-174708">
              <a:buFont typeface="Arial" panose="020B0604020202020204" pitchFamily="34" charset="0"/>
              <a:buChar char="•"/>
            </a:pPr>
            <a:r>
              <a:rPr lang="fr-CA" dirty="0"/>
              <a:t>Puisque ce fut l’accent du projet avec</a:t>
            </a:r>
            <a:r>
              <a:rPr lang="fr-CA" baseline="0" dirty="0"/>
              <a:t> l’équipe pédagogique du conseil scolaire de </a:t>
            </a:r>
            <a:r>
              <a:rPr lang="fr-CA" baseline="0" dirty="0" err="1"/>
              <a:t>Near</a:t>
            </a:r>
            <a:r>
              <a:rPr lang="fr-CA" baseline="0" dirty="0"/>
              <a:t> </a:t>
            </a:r>
            <a:r>
              <a:rPr lang="fr-CA" baseline="0" dirty="0" err="1"/>
              <a:t>North</a:t>
            </a:r>
            <a:r>
              <a:rPr lang="fr-CA" baseline="0" dirty="0"/>
              <a:t> et c’est à travers ce projet que la ressource « les petits en maternelle » fut développé.</a:t>
            </a:r>
          </a:p>
          <a:p>
            <a:pPr marL="174708" indent="-174708">
              <a:buFont typeface="Arial" panose="020B0604020202020204" pitchFamily="34" charset="0"/>
              <a:buChar char="•"/>
            </a:pPr>
            <a:endParaRPr lang="fr-CA" baseline="0" dirty="0"/>
          </a:p>
          <a:p>
            <a:r>
              <a:rPr lang="fr-CA" baseline="0" dirty="0"/>
              <a:t>Avant d’élargir notre compréhension de ces deux sujets, prenez un moment pour répondre aux 3 questions ci-dessous dans le contexte des programmes de maternelle et de jardin d’enfants en immersion dans votre conseil scolaire ou à votre école.</a:t>
            </a:r>
          </a:p>
          <a:p>
            <a:endParaRPr lang="fr-CA" baseline="0" dirty="0"/>
          </a:p>
          <a:p>
            <a:pPr marL="0" indent="0">
              <a:buFont typeface="Arial" panose="020B0604020202020204" pitchFamily="34" charset="0"/>
              <a:buNone/>
            </a:pPr>
            <a:endParaRPr lang="fr-CA" baseline="0" dirty="0"/>
          </a:p>
          <a:p>
            <a:pPr marL="174708" indent="-174708">
              <a:buFont typeface="Arial" panose="020B0604020202020204" pitchFamily="34" charset="0"/>
              <a:buChar char="•"/>
            </a:pPr>
            <a:r>
              <a:rPr lang="fr-CA" b="1" u="sng" baseline="0" dirty="0"/>
              <a:t>Activité 3</a:t>
            </a:r>
          </a:p>
          <a:p>
            <a:pPr marL="174708" indent="-174708">
              <a:buFont typeface="Arial" panose="020B0604020202020204" pitchFamily="34" charset="0"/>
              <a:buChar char="•"/>
            </a:pPr>
            <a:endParaRPr lang="fr-CA" b="1" u="sng" baseline="0" dirty="0"/>
          </a:p>
          <a:p>
            <a:pPr marL="174708" indent="-174708">
              <a:buFont typeface="Arial" panose="020B0604020202020204" pitchFamily="34" charset="0"/>
              <a:buChar char="•"/>
            </a:pPr>
            <a:r>
              <a:rPr lang="fr-CA" b="0" u="none" baseline="0" dirty="0"/>
              <a:t>Comment l’enfant aborde-t-il le matériel/ interagit-il avec l’environnement?</a:t>
            </a:r>
          </a:p>
          <a:p>
            <a:pPr marL="174708" indent="-174708">
              <a:buFont typeface="Arial" panose="020B0604020202020204" pitchFamily="34" charset="0"/>
              <a:buChar char="•"/>
            </a:pPr>
            <a:endParaRPr lang="fr-CA" b="0" u="none" baseline="0" dirty="0"/>
          </a:p>
          <a:p>
            <a:pPr marL="174708" indent="-174708">
              <a:buFont typeface="Arial" panose="020B0604020202020204" pitchFamily="34" charset="0"/>
              <a:buChar char="•"/>
            </a:pPr>
            <a:r>
              <a:rPr lang="fr-CA" b="0" u="none" baseline="0" dirty="0"/>
              <a:t>Quelles stratégies les enfants utilisent-ils pour interagir avec leur pairs et les adultes?</a:t>
            </a:r>
          </a:p>
          <a:p>
            <a:pPr marL="174708" indent="-174708">
              <a:buFont typeface="Arial" panose="020B0604020202020204" pitchFamily="34" charset="0"/>
              <a:buChar char="•"/>
            </a:pPr>
            <a:endParaRPr lang="fr-CA" b="0" u="none" baseline="0" dirty="0"/>
          </a:p>
          <a:p>
            <a:pPr marL="174708" indent="-174708">
              <a:buFont typeface="Arial" panose="020B0604020202020204" pitchFamily="34" charset="0"/>
              <a:buChar char="•"/>
            </a:pPr>
            <a:r>
              <a:rPr lang="fr-CA" b="0" u="none" baseline="0" dirty="0"/>
              <a:t>Quelle est leur communication non verbal et verbale?</a:t>
            </a:r>
          </a:p>
          <a:p>
            <a:pPr marL="174708" indent="-174708">
              <a:buFont typeface="Arial" panose="020B0604020202020204" pitchFamily="34" charset="0"/>
              <a:buChar char="•"/>
            </a:pPr>
            <a:endParaRPr lang="fr-CA" b="0" u="none" baseline="0" dirty="0"/>
          </a:p>
          <a:p>
            <a:pPr marL="174708" indent="-174708">
              <a:buFont typeface="Arial" panose="020B0604020202020204" pitchFamily="34" charset="0"/>
              <a:buChar char="•"/>
            </a:pPr>
            <a:endParaRPr lang="fr-CA" baseline="0" dirty="0"/>
          </a:p>
        </p:txBody>
      </p:sp>
      <p:sp>
        <p:nvSpPr>
          <p:cNvPr id="4" name="Slide Number Placeholder 3"/>
          <p:cNvSpPr>
            <a:spLocks noGrp="1"/>
          </p:cNvSpPr>
          <p:nvPr>
            <p:ph type="sldNum" sz="quarter" idx="10"/>
          </p:nvPr>
        </p:nvSpPr>
        <p:spPr/>
        <p:txBody>
          <a:bodyPr/>
          <a:lstStyle/>
          <a:p>
            <a:fld id="{0BA357ED-B8A0-4F4C-A70F-7D7F5E3E1841}" type="slidenum">
              <a:rPr lang="en-CA" smtClean="0"/>
              <a:t>5</a:t>
            </a:fld>
            <a:endParaRPr lang="en-CA"/>
          </a:p>
        </p:txBody>
      </p:sp>
    </p:spTree>
    <p:extLst>
      <p:ext uri="{BB962C8B-B14F-4D97-AF65-F5344CB8AC3E}">
        <p14:creationId xmlns:p14="http://schemas.microsoft.com/office/powerpoint/2010/main" val="3437913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0" u="none" baseline="0" dirty="0"/>
              <a:t>Un petit rappel au processus de la documentation pédagogique</a:t>
            </a:r>
          </a:p>
          <a:p>
            <a:endParaRPr lang="fr-CA" b="0" u="none" baseline="0" dirty="0"/>
          </a:p>
          <a:p>
            <a:r>
              <a:rPr lang="fr-CA" b="0" u="none" baseline="0" dirty="0"/>
              <a:t>La documentation pédagogique est évidement  centrée sur l’enfant</a:t>
            </a:r>
          </a:p>
          <a:p>
            <a:endParaRPr lang="fr-CA" b="0" u="non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0" u="none" baseline="0" dirty="0"/>
              <a:t>La première étape est celle de la description</a:t>
            </a:r>
            <a:r>
              <a:rPr lang="en-CA" b="0" u="none" baseline="0" dirty="0"/>
              <a:t> qui </a:t>
            </a:r>
            <a:r>
              <a:rPr lang="en-CA" baseline="0" dirty="0" err="1"/>
              <a:t>est</a:t>
            </a:r>
            <a:r>
              <a:rPr lang="en-CA" baseline="0" dirty="0"/>
              <a:t> de documenter </a:t>
            </a:r>
            <a:r>
              <a:rPr lang="en-CA" baseline="0" dirty="0" err="1"/>
              <a:t>ce</a:t>
            </a:r>
            <a:r>
              <a:rPr lang="en-CA" baseline="0" dirty="0"/>
              <a:t> </a:t>
            </a:r>
            <a:r>
              <a:rPr lang="en-CA" baseline="0" dirty="0" err="1"/>
              <a:t>que</a:t>
            </a:r>
            <a:r>
              <a:rPr lang="en-CA" baseline="0" dirty="0"/>
              <a:t> </a:t>
            </a:r>
            <a:r>
              <a:rPr lang="en-CA" baseline="0" dirty="0" err="1"/>
              <a:t>l’on</a:t>
            </a:r>
            <a:r>
              <a:rPr lang="en-CA" baseline="0" dirty="0"/>
              <a:t> observe et </a:t>
            </a:r>
            <a:r>
              <a:rPr lang="en-CA" baseline="0" dirty="0" err="1"/>
              <a:t>ce</a:t>
            </a:r>
            <a:r>
              <a:rPr lang="en-CA" baseline="0" dirty="0"/>
              <a:t> </a:t>
            </a:r>
            <a:r>
              <a:rPr lang="en-CA" baseline="0" dirty="0" err="1"/>
              <a:t>que</a:t>
            </a:r>
            <a:r>
              <a:rPr lang="en-CA" baseline="0" dirty="0"/>
              <a:t> </a:t>
            </a:r>
            <a:r>
              <a:rPr lang="en-CA" baseline="0" dirty="0" err="1"/>
              <a:t>l’on</a:t>
            </a:r>
            <a:r>
              <a:rPr lang="en-CA" baseline="0" dirty="0"/>
              <a:t> </a:t>
            </a:r>
            <a:r>
              <a:rPr lang="en-CA" baseline="0" dirty="0" err="1"/>
              <a:t>entend</a:t>
            </a:r>
            <a:r>
              <a:rPr lang="en-CA" baseline="0" dirty="0"/>
              <a:t>.  </a:t>
            </a:r>
            <a:r>
              <a:rPr lang="en-CA" baseline="0" dirty="0" err="1"/>
              <a:t>L’important</a:t>
            </a:r>
            <a:r>
              <a:rPr lang="en-CA" baseline="0" dirty="0"/>
              <a:t> </a:t>
            </a:r>
            <a:r>
              <a:rPr lang="en-CA" baseline="0" dirty="0" err="1"/>
              <a:t>est</a:t>
            </a:r>
            <a:r>
              <a:rPr lang="en-CA" baseline="0" dirty="0"/>
              <a:t> de </a:t>
            </a:r>
            <a:r>
              <a:rPr lang="en-CA" baseline="0" dirty="0" err="1"/>
              <a:t>décrire</a:t>
            </a:r>
            <a:r>
              <a:rPr lang="en-CA" baseline="0" dirty="0"/>
              <a:t> </a:t>
            </a:r>
            <a:r>
              <a:rPr lang="en-CA" baseline="0" dirty="0" err="1"/>
              <a:t>spécifiquement</a:t>
            </a:r>
            <a:r>
              <a:rPr lang="en-CA" baseline="0" dirty="0"/>
              <a:t> </a:t>
            </a:r>
            <a:r>
              <a:rPr lang="en-CA" baseline="0" dirty="0" err="1"/>
              <a:t>ceci</a:t>
            </a:r>
            <a:r>
              <a:rPr lang="en-CA" baseline="0" dirty="0"/>
              <a:t> et non pas de </a:t>
            </a:r>
            <a:r>
              <a:rPr lang="en-CA" baseline="0" dirty="0" err="1"/>
              <a:t>l’interpreter</a:t>
            </a:r>
            <a:r>
              <a:rPr lang="en-CA" baseline="0" dirty="0"/>
              <a:t>.</a:t>
            </a:r>
          </a:p>
          <a:p>
            <a:endParaRPr lang="fr-CA" b="0" u="non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noProof="0" dirty="0"/>
              <a:t>Une fois avoir décrit les observations, on passe</a:t>
            </a:r>
            <a:r>
              <a:rPr lang="fr-CA" baseline="0" noProof="0" dirty="0"/>
              <a:t> à l’interprétation. Qu’est ce que nos observations nous dîtes au sujet de l’enfant.  Par exemple:</a:t>
            </a:r>
          </a:p>
          <a:p>
            <a:pPr marL="228600" indent="-228600">
              <a:buFont typeface="Arial" panose="020B0604020202020204" pitchFamily="34" charset="0"/>
              <a:buChar char="•"/>
            </a:pPr>
            <a:r>
              <a:rPr lang="fr-CA" noProof="0" dirty="0"/>
              <a:t>Qu’est ce que cette</a:t>
            </a:r>
            <a:r>
              <a:rPr lang="fr-CA" baseline="0" noProof="0" dirty="0"/>
              <a:t> documentation suggère au sujet de la pensée des enfants</a:t>
            </a:r>
          </a:p>
          <a:p>
            <a:pPr marL="228600" indent="-228600">
              <a:buFont typeface="Arial" panose="020B0604020202020204" pitchFamily="34" charset="0"/>
              <a:buChar char="•"/>
            </a:pPr>
            <a:r>
              <a:rPr lang="fr-CA" noProof="0" dirty="0"/>
              <a:t>Qu’est ce que les enfants questionnent</a:t>
            </a:r>
            <a:r>
              <a:rPr lang="fr-CA" baseline="0" noProof="0" dirty="0"/>
              <a:t> et explorent?</a:t>
            </a:r>
          </a:p>
          <a:p>
            <a:pPr marL="228600" indent="-228600">
              <a:buFont typeface="Arial" panose="020B0604020202020204" pitchFamily="34" charset="0"/>
              <a:buChar char="•"/>
            </a:pPr>
            <a:r>
              <a:rPr lang="fr-CA" baseline="0" noProof="0" dirty="0"/>
              <a:t>Avait-il d’autre facteur qui pourrait influencer l’apprentissage de l’enfant? (éléments environnementaux, collaboration)</a:t>
            </a:r>
          </a:p>
          <a:p>
            <a:pPr marL="228600" indent="-228600">
              <a:buFont typeface="Arial" panose="020B0604020202020204" pitchFamily="34" charset="0"/>
              <a:buChar char="•"/>
            </a:pPr>
            <a:endParaRPr lang="fr-CA" baseline="0" noProof="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baseline="0" noProof="0" dirty="0"/>
              <a:t>Après avoir interpréter vos observations/ votre documentations quelles sont vos prochaines étapes?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baseline="0" noProof="0" dirty="0"/>
          </a:p>
          <a:p>
            <a:r>
              <a:rPr lang="fr-CA" noProof="0" dirty="0"/>
              <a:t>D’autres questions pour</a:t>
            </a:r>
            <a:r>
              <a:rPr lang="fr-CA" baseline="0" noProof="0" dirty="0"/>
              <a:t> encourager la réflexion </a:t>
            </a:r>
            <a:endParaRPr lang="fr-CA" noProof="0" dirty="0"/>
          </a:p>
          <a:p>
            <a:endParaRPr lang="fr-CA" noProof="0" dirty="0"/>
          </a:p>
          <a:p>
            <a:pPr marL="228600" indent="-228600">
              <a:buAutoNum type="arabicPeriod"/>
            </a:pPr>
            <a:r>
              <a:rPr lang="fr-CA" noProof="0" dirty="0"/>
              <a:t>avez-vous</a:t>
            </a:r>
            <a:r>
              <a:rPr lang="fr-CA" baseline="0" noProof="0" dirty="0"/>
              <a:t> besoin d’information supplémentaire?</a:t>
            </a:r>
          </a:p>
          <a:p>
            <a:pPr marL="228600" indent="-228600">
              <a:buAutoNum type="arabicPeriod"/>
            </a:pPr>
            <a:r>
              <a:rPr lang="fr-CA" baseline="0" noProof="0" dirty="0"/>
              <a:t>Comment allez-vous différencier l’apprentissage et l’enseignement basé sur cette information?</a:t>
            </a:r>
          </a:p>
          <a:p>
            <a:pPr marL="228600" indent="-228600">
              <a:buAutoNum type="arabicPeriod"/>
            </a:pPr>
            <a:r>
              <a:rPr lang="fr-CA" baseline="0" noProof="0" dirty="0"/>
              <a:t>Quelles sont nos prochaines étapes? Pour l’enfant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noProof="0" dirty="0"/>
          </a:p>
          <a:p>
            <a:endParaRPr lang="fr-CA" b="0" u="none" baseline="0" dirty="0"/>
          </a:p>
        </p:txBody>
      </p:sp>
      <p:sp>
        <p:nvSpPr>
          <p:cNvPr id="4" name="Slide Number Placeholder 3"/>
          <p:cNvSpPr>
            <a:spLocks noGrp="1"/>
          </p:cNvSpPr>
          <p:nvPr>
            <p:ph type="sldNum" sz="quarter" idx="10"/>
          </p:nvPr>
        </p:nvSpPr>
        <p:spPr/>
        <p:txBody>
          <a:bodyPr/>
          <a:lstStyle/>
          <a:p>
            <a:fld id="{0BA357ED-B8A0-4F4C-A70F-7D7F5E3E1841}" type="slidenum">
              <a:rPr lang="en-CA" smtClean="0"/>
              <a:t>6</a:t>
            </a:fld>
            <a:endParaRPr lang="en-CA"/>
          </a:p>
        </p:txBody>
      </p:sp>
    </p:spTree>
    <p:extLst>
      <p:ext uri="{BB962C8B-B14F-4D97-AF65-F5344CB8AC3E}">
        <p14:creationId xmlns:p14="http://schemas.microsoft.com/office/powerpoint/2010/main" val="257989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0" u="none" baseline="0" dirty="0"/>
              <a:t>Pour commencer avec notre mise au point du développement en matière de </a:t>
            </a:r>
            <a:r>
              <a:rPr lang="fr-CA" b="0" u="none" baseline="0" dirty="0" err="1"/>
              <a:t>littératie</a:t>
            </a:r>
            <a:r>
              <a:rPr lang="fr-CA" b="0" u="none" baseline="0" dirty="0"/>
              <a:t> dans un environnement axé sur le jeu je vous invite à lire la citation à l’écran qui se trouve à la page 7 de la publication de prologue : la communication orale à la base de la </a:t>
            </a:r>
            <a:r>
              <a:rPr lang="fr-CA" b="0" u="none" baseline="0" dirty="0" err="1"/>
              <a:t>littératie</a:t>
            </a:r>
            <a:r>
              <a:rPr lang="fr-CA" b="0" u="none" baseline="0" dirty="0"/>
              <a:t>. </a:t>
            </a:r>
          </a:p>
          <a:p>
            <a:endParaRPr lang="fr-CA" b="0" u="none" baseline="0" dirty="0"/>
          </a:p>
          <a:p>
            <a:r>
              <a:rPr lang="fr-CA" b="0" u="none" baseline="0" dirty="0"/>
              <a:t>Je vous rappelle que Prologue est une ressource qui vise l’apprentissage professionnel destinée au personnel éducateur travaillant aux points d’entrée des programmes d’immersion française.  Deux publications qui sont plus précisément pratique pour les enseignantes et enseignants de la maternelle et le jardin d’enfants sont :</a:t>
            </a:r>
          </a:p>
          <a:p>
            <a:pPr marL="171450" indent="-171450">
              <a:buFont typeface="Arial" panose="020B0604020202020204" pitchFamily="34" charset="0"/>
              <a:buChar char="•"/>
            </a:pPr>
            <a:r>
              <a:rPr lang="fr-CA" b="0" u="none" baseline="0" dirty="0"/>
              <a:t>La communication orale à la ase de la </a:t>
            </a:r>
            <a:r>
              <a:rPr lang="fr-CA" b="0" u="none" baseline="0" dirty="0" err="1"/>
              <a:t>littératie</a:t>
            </a:r>
            <a:r>
              <a:rPr lang="fr-CA" b="0" u="none" baseline="0" dirty="0"/>
              <a:t> (avril 2012)</a:t>
            </a:r>
          </a:p>
          <a:p>
            <a:pPr marL="171450" indent="-171450">
              <a:buFont typeface="Arial" panose="020B0604020202020204" pitchFamily="34" charset="0"/>
              <a:buChar char="•"/>
            </a:pPr>
            <a:r>
              <a:rPr lang="fr-CA" b="0" u="none" baseline="0" dirty="0"/>
              <a:t>La maternelle et le jardin d’enfants en contexte d’immersion française (mars 2015)</a:t>
            </a:r>
          </a:p>
          <a:p>
            <a:pPr marL="171450" indent="-171450">
              <a:buFont typeface="Arial" panose="020B0604020202020204" pitchFamily="34" charset="0"/>
              <a:buChar char="•"/>
            </a:pPr>
            <a:endParaRPr lang="fr-CA" b="0" u="none" baseline="0" dirty="0"/>
          </a:p>
          <a:p>
            <a:pPr marL="0" indent="0">
              <a:buFont typeface="Arial" panose="020B0604020202020204" pitchFamily="34" charset="0"/>
              <a:buNone/>
            </a:pPr>
            <a:r>
              <a:rPr lang="fr-CA" b="0" u="none" baseline="0" dirty="0"/>
              <a:t>Cette ressource, est disponible au site de transformons le FSL</a:t>
            </a:r>
          </a:p>
          <a:p>
            <a:pPr marL="0" indent="0">
              <a:buFont typeface="Arial" panose="020B0604020202020204" pitchFamily="34" charset="0"/>
              <a:buNone/>
            </a:pPr>
            <a:r>
              <a:rPr lang="fr-CA" dirty="0">
                <a:hlinkClick r:id="rId3"/>
              </a:rPr>
              <a:t>https://transformingfsl.ca/fr/resources/prologue-pour-les-conversations-entre-professionnels/</a:t>
            </a:r>
            <a:endParaRPr lang="fr-CA" b="0" u="none" baseline="0" dirty="0"/>
          </a:p>
          <a:p>
            <a:pPr marL="171450" indent="-171450">
              <a:buFont typeface="Arial" panose="020B0604020202020204" pitchFamily="34" charset="0"/>
              <a:buChar char="•"/>
            </a:pPr>
            <a:endParaRPr lang="fr-CA" b="0" u="none" baseline="0" dirty="0"/>
          </a:p>
          <a:p>
            <a:pPr marL="171450" indent="-171450">
              <a:buFont typeface="Arial" panose="020B0604020202020204" pitchFamily="34" charset="0"/>
              <a:buChar char="•"/>
            </a:pPr>
            <a:r>
              <a:rPr lang="fr-CA" b="0" u="none" baseline="0" dirty="0"/>
              <a:t>En sachant ce que nous dit la recherche courante, nous voulons s’assurer de créer un environnement qui est propice au développement de l’apprenant en matière de </a:t>
            </a:r>
            <a:r>
              <a:rPr lang="fr-CA" b="0" u="none" baseline="0" dirty="0" err="1"/>
              <a:t>littératie</a:t>
            </a:r>
            <a:r>
              <a:rPr lang="fr-CA" b="0" u="none" baseline="0" dirty="0"/>
              <a:t>.  Voici quelques exemples de comment reproduire un tel environnement.</a:t>
            </a:r>
          </a:p>
          <a:p>
            <a:pPr marL="0" indent="0">
              <a:buFont typeface="Arial" panose="020B0604020202020204" pitchFamily="34" charset="0"/>
              <a:buNone/>
            </a:pPr>
            <a:endParaRPr lang="fr-CA" b="0" u="none" baseline="0" dirty="0"/>
          </a:p>
          <a:p>
            <a:pPr marL="0" indent="0">
              <a:buFont typeface="Arial" panose="020B0604020202020204" pitchFamily="34" charset="0"/>
              <a:buNone/>
            </a:pPr>
            <a:r>
              <a:rPr lang="fr-CA" b="0" u="none" baseline="0" dirty="0"/>
              <a:t>Au lieu de simplifier le langage, nous modélisons le niveau de langue voulu</a:t>
            </a:r>
          </a:p>
          <a:p>
            <a:pPr marL="0" indent="0">
              <a:buFont typeface="Arial" panose="020B0604020202020204" pitchFamily="34" charset="0"/>
              <a:buNone/>
            </a:pPr>
            <a:r>
              <a:rPr lang="fr-CA" b="0" u="none" baseline="0" dirty="0"/>
              <a:t>Au lieu de simplement lire en français, nous donnons la chance aux enfants d’interagir et de vivre l’histoire</a:t>
            </a:r>
          </a:p>
          <a:p>
            <a:pPr marL="0" indent="0">
              <a:buFont typeface="Arial" panose="020B0604020202020204" pitchFamily="34" charset="0"/>
              <a:buNone/>
            </a:pPr>
            <a:r>
              <a:rPr lang="fr-CA" b="0" u="none" baseline="0" dirty="0"/>
              <a:t>Au lieu de parler en anglais, nous utilisons le français à tout temps en utilisant des gestes et des indices visuels</a:t>
            </a:r>
          </a:p>
          <a:p>
            <a:pPr marL="0" indent="0">
              <a:buFont typeface="Arial" panose="020B0604020202020204" pitchFamily="34" charset="0"/>
              <a:buNone/>
            </a:pPr>
            <a:r>
              <a:rPr lang="fr-CA" b="0" u="none" baseline="0" dirty="0"/>
              <a:t>Au lieu de traduire, nous décrivons les mots d’une autre façon</a:t>
            </a:r>
          </a:p>
          <a:p>
            <a:pPr marL="0" indent="0">
              <a:buFont typeface="Arial" panose="020B0604020202020204" pitchFamily="34" charset="0"/>
              <a:buNone/>
            </a:pPr>
            <a:r>
              <a:rPr lang="fr-CA" b="0" u="none" baseline="0" dirty="0"/>
              <a:t>Au lieu d’enseigner le vocabulaire principalement en enseignant les noms, nous développons le vocabulaire en contexte</a:t>
            </a:r>
          </a:p>
          <a:p>
            <a:pPr marL="0" indent="0">
              <a:buFont typeface="Arial" panose="020B0604020202020204" pitchFamily="34" charset="0"/>
              <a:buNone/>
            </a:pPr>
            <a:r>
              <a:rPr lang="fr-CA" b="0" u="none" baseline="0" dirty="0"/>
              <a:t>Au lieu d’afficher tout le vocabulaire sur les murs, nous affichons le vocabulaire qui est relatif au contexte, qui invite la curiosité</a:t>
            </a:r>
          </a:p>
          <a:p>
            <a:pPr marL="0" indent="0">
              <a:buFont typeface="Arial" panose="020B0604020202020204" pitchFamily="34" charset="0"/>
              <a:buNone/>
            </a:pPr>
            <a:endParaRPr lang="fr-CA" b="0" u="none" baseline="0" dirty="0"/>
          </a:p>
          <a:p>
            <a:pPr marL="0" indent="0">
              <a:buFont typeface="Arial" panose="020B0604020202020204" pitchFamily="34" charset="0"/>
              <a:buNone/>
            </a:pPr>
            <a:endParaRPr lang="fr-CA" b="0" u="none" baseline="0" dirty="0"/>
          </a:p>
          <a:p>
            <a:pPr marL="0" indent="0">
              <a:buFont typeface="Arial" panose="020B0604020202020204" pitchFamily="34" charset="0"/>
              <a:buNone/>
            </a:pPr>
            <a:endParaRPr lang="fr-CA" b="0" u="none" baseline="0" dirty="0"/>
          </a:p>
          <a:p>
            <a:pPr marL="0" indent="0">
              <a:buFont typeface="Arial" panose="020B0604020202020204" pitchFamily="34" charset="0"/>
              <a:buNone/>
            </a:pPr>
            <a:endParaRPr lang="fr-CA" b="0" u="none" baseline="0" dirty="0"/>
          </a:p>
          <a:p>
            <a:pPr marL="0" indent="0">
              <a:buFont typeface="Arial" panose="020B0604020202020204" pitchFamily="34" charset="0"/>
              <a:buNone/>
            </a:pPr>
            <a:endParaRPr lang="fr-CA" b="0" u="none" baseline="0" dirty="0"/>
          </a:p>
        </p:txBody>
      </p:sp>
      <p:sp>
        <p:nvSpPr>
          <p:cNvPr id="4" name="Slide Number Placeholder 3"/>
          <p:cNvSpPr>
            <a:spLocks noGrp="1"/>
          </p:cNvSpPr>
          <p:nvPr>
            <p:ph type="sldNum" sz="quarter" idx="10"/>
          </p:nvPr>
        </p:nvSpPr>
        <p:spPr/>
        <p:txBody>
          <a:bodyPr/>
          <a:lstStyle/>
          <a:p>
            <a:fld id="{0BA357ED-B8A0-4F4C-A70F-7D7F5E3E1841}" type="slidenum">
              <a:rPr lang="en-CA" smtClean="0"/>
              <a:t>7</a:t>
            </a:fld>
            <a:endParaRPr lang="en-CA"/>
          </a:p>
        </p:txBody>
      </p:sp>
    </p:spTree>
    <p:extLst>
      <p:ext uri="{BB962C8B-B14F-4D97-AF65-F5344CB8AC3E}">
        <p14:creationId xmlns:p14="http://schemas.microsoft.com/office/powerpoint/2010/main" val="1070354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La</a:t>
            </a:r>
            <a:r>
              <a:rPr lang="fr-FR" baseline="0" dirty="0"/>
              <a:t> </a:t>
            </a:r>
            <a:r>
              <a:rPr lang="fr-FR" baseline="0" dirty="0" err="1"/>
              <a:t>resource</a:t>
            </a:r>
            <a:r>
              <a:rPr lang="fr-FR" baseline="0" dirty="0"/>
              <a:t> « les petits en maternelle »</a:t>
            </a:r>
            <a:r>
              <a:rPr lang="fr-FR" dirty="0"/>
              <a:t> qui se trouve sur le site « transformons le FLS » consiste de cinq vidéos illustrant l'apprentissage professionnel de quelques équipes pédagogique en maternelle dans le contexte de l’utilisation efficace de la documentation pédagogique et des stratégies qui appuient le développement du langage oral par les équipes de maternelle. </a:t>
            </a:r>
          </a:p>
          <a:p>
            <a:endParaRPr lang="fr-FR" dirty="0"/>
          </a:p>
          <a:p>
            <a:r>
              <a:rPr lang="fr-FR" b="1" u="sng" dirty="0"/>
              <a:t>Activité 4</a:t>
            </a:r>
          </a:p>
          <a:p>
            <a:r>
              <a:rPr lang="fr-CA" dirty="0"/>
              <a:t>Nous allons visionner quelques vidéo clips de cette ressource. Lorsque vous visionnez les vidéo clips, réfléchissez aux trois questions centrales de l’activité précédente.  </a:t>
            </a:r>
          </a:p>
          <a:p>
            <a:endParaRPr lang="fr-CA" dirty="0"/>
          </a:p>
          <a:p>
            <a:r>
              <a:rPr lang="fr-CA" dirty="0"/>
              <a:t>Vidéo 1- 2:25 – 3:13 </a:t>
            </a:r>
            <a:r>
              <a:rPr lang="fr-CA" dirty="0">
                <a:hlinkClick r:id="rId3"/>
              </a:rPr>
              <a:t>https://transformingfsl.ca/en/components/interagir-avec-lenvironnement/</a:t>
            </a: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Vidéo 2 – 2:01 -2:21 </a:t>
            </a:r>
            <a:r>
              <a:rPr lang="fr-CA" dirty="0">
                <a:hlinkClick r:id="rId4"/>
              </a:rPr>
              <a:t>https://transformingfsl.ca/en/components/interagir-avec-leurs-pairs-et-les-adultes/</a:t>
            </a: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Vidéo 3 – 4:16 -5: 08 </a:t>
            </a:r>
            <a:r>
              <a:rPr lang="fr-CA" dirty="0">
                <a:hlinkClick r:id="rId5"/>
              </a:rPr>
              <a:t>https://transformingfsl.ca/en/components/communication-verbale-non-verbale/</a:t>
            </a:r>
            <a:endParaRPr lang="fr-CA" dirty="0"/>
          </a:p>
          <a:p>
            <a:r>
              <a:rPr lang="fr-CA" dirty="0"/>
              <a:t>Vidéo 4 – 2:46 – 3:55 </a:t>
            </a:r>
            <a:r>
              <a:rPr lang="fr-CA" dirty="0">
                <a:hlinkClick r:id="rId6"/>
              </a:rPr>
              <a:t>https://transformingfsl.ca/en/components/rendre-lapprentissage-visible/</a:t>
            </a:r>
            <a:endParaRPr lang="fr-CA" dirty="0"/>
          </a:p>
          <a:p>
            <a:r>
              <a:rPr lang="fr-CA" dirty="0"/>
              <a:t>Vidéo 5 – 2:05 – 3:30 </a:t>
            </a:r>
            <a:r>
              <a:rPr lang="fr-CA" dirty="0">
                <a:hlinkClick r:id="rId7"/>
              </a:rPr>
              <a:t>https://transformingfsl.ca/en/components/reflexion-du-cheminement/</a:t>
            </a:r>
            <a:endParaRPr lang="fr-CA" dirty="0"/>
          </a:p>
          <a:p>
            <a:endParaRPr lang="fr-CA" dirty="0"/>
          </a:p>
          <a:p>
            <a:r>
              <a:rPr lang="fr-CA" b="1" u="sng" dirty="0">
                <a:effectLst>
                  <a:outerShdw blurRad="38100" dist="38100" dir="2700000" algn="tl">
                    <a:srgbClr val="000000">
                      <a:alpha val="43137"/>
                    </a:srgbClr>
                  </a:outerShdw>
                </a:effectLst>
              </a:rPr>
              <a:t>Activité</a:t>
            </a:r>
          </a:p>
          <a:p>
            <a:r>
              <a:rPr lang="fr-CA" dirty="0"/>
              <a:t>Maintenant, en ayant visionné les segments variés des vidéos pourriez vous ajouter quelques points d’information au trois questions centrales de l’activité précédente?</a:t>
            </a:r>
          </a:p>
          <a:p>
            <a:endParaRPr lang="fr-CA" dirty="0"/>
          </a:p>
        </p:txBody>
      </p:sp>
      <p:sp>
        <p:nvSpPr>
          <p:cNvPr id="4" name="Slide Number Placeholder 3"/>
          <p:cNvSpPr>
            <a:spLocks noGrp="1"/>
          </p:cNvSpPr>
          <p:nvPr>
            <p:ph type="sldNum" sz="quarter" idx="10"/>
          </p:nvPr>
        </p:nvSpPr>
        <p:spPr/>
        <p:txBody>
          <a:bodyPr/>
          <a:lstStyle/>
          <a:p>
            <a:fld id="{0BA357ED-B8A0-4F4C-A70F-7D7F5E3E1841}" type="slidenum">
              <a:rPr lang="en-CA" smtClean="0"/>
              <a:t>8</a:t>
            </a:fld>
            <a:endParaRPr lang="en-CA"/>
          </a:p>
        </p:txBody>
      </p:sp>
    </p:spTree>
    <p:extLst>
      <p:ext uri="{BB962C8B-B14F-4D97-AF65-F5344CB8AC3E}">
        <p14:creationId xmlns:p14="http://schemas.microsoft.com/office/powerpoint/2010/main" val="1560278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aseline="0" dirty="0"/>
              <a:t>Un de nos objectifs pour cette atelier est de prendre un peu de temps pour discuter, en tant que leader de FLS,  de moyen d’introduire cette ressource aux équipes pédagogiques de la maternelle et de les encourager de l’utiliser comme outil d’appui pour leur programme. </a:t>
            </a:r>
          </a:p>
          <a:p>
            <a:endParaRPr lang="fr-CA" b="1" u="sng" baseline="0" dirty="0"/>
          </a:p>
          <a:p>
            <a:r>
              <a:rPr lang="fr-CA" b="1" u="sng" baseline="0" dirty="0"/>
              <a:t>Activité 5</a:t>
            </a:r>
          </a:p>
          <a:p>
            <a:r>
              <a:rPr lang="fr-CA" b="0" u="none" baseline="0" dirty="0"/>
              <a:t>Assigné unes des quatre premières vidéos à visionner à son entier à différents groupes..  </a:t>
            </a:r>
          </a:p>
          <a:p>
            <a:r>
              <a:rPr lang="fr-CA" b="0" u="none" baseline="0" dirty="0"/>
              <a:t>Répondre aux questions l’écran</a:t>
            </a:r>
          </a:p>
          <a:p>
            <a:endParaRPr lang="en-CA" b="0" u="none" baseline="0" dirty="0"/>
          </a:p>
          <a:p>
            <a:r>
              <a:rPr lang="en-CA" b="0" u="none" baseline="0" dirty="0" err="1"/>
              <a:t>Chaque</a:t>
            </a:r>
            <a:r>
              <a:rPr lang="en-CA" b="0" u="none" baseline="0" dirty="0"/>
              <a:t> </a:t>
            </a:r>
            <a:r>
              <a:rPr lang="en-CA" b="0" u="none" baseline="0" dirty="0" err="1"/>
              <a:t>groupe</a:t>
            </a:r>
            <a:r>
              <a:rPr lang="en-CA" b="0" u="none" baseline="0" dirty="0"/>
              <a:t>  </a:t>
            </a:r>
            <a:r>
              <a:rPr lang="en-CA" b="0" u="none" baseline="0" dirty="0" err="1"/>
              <a:t>répond</a:t>
            </a:r>
            <a:r>
              <a:rPr lang="en-CA" b="0" u="none" baseline="0" dirty="0"/>
              <a:t> à </a:t>
            </a:r>
            <a:r>
              <a:rPr lang="en-CA" b="0" u="none" baseline="0" dirty="0" err="1"/>
              <a:t>ces</a:t>
            </a:r>
            <a:r>
              <a:rPr lang="en-CA" b="0" u="none" baseline="0" dirty="0"/>
              <a:t> deux questions</a:t>
            </a:r>
            <a:endParaRPr lang="fr-CA" b="0" u="none" baseline="0" dirty="0"/>
          </a:p>
          <a:p>
            <a:r>
              <a:rPr lang="fr-CA" b="0" u="none" baseline="0" dirty="0"/>
              <a:t>Que sont 5 points clés de la vidéo que vous croyez sont importants de surligner avec les équipes pédagogiques? Et pourquoi?</a:t>
            </a:r>
          </a:p>
          <a:p>
            <a:pPr marL="0" indent="0">
              <a:buNone/>
            </a:pPr>
            <a:r>
              <a:rPr lang="fr-CA" b="0" u="none" baseline="0" dirty="0"/>
              <a:t>Comment pourriez-vous partager cette vidéo avec les équipes pédagogiques?</a:t>
            </a:r>
          </a:p>
          <a:p>
            <a:pPr marL="228600" indent="-228600">
              <a:buAutoNum type="arabicPeriod"/>
            </a:pPr>
            <a:endParaRPr lang="fr-CA" b="0" u="none" baseline="0" dirty="0"/>
          </a:p>
          <a:p>
            <a:pPr marL="0" indent="0">
              <a:buNone/>
            </a:pPr>
            <a:r>
              <a:rPr lang="fr-CA" b="0" u="none" baseline="0" dirty="0"/>
              <a:t> </a:t>
            </a:r>
          </a:p>
          <a:p>
            <a:pPr marL="0" indent="0">
              <a:buNone/>
            </a:pPr>
            <a:r>
              <a:rPr lang="fr-CA" b="1" u="sng" baseline="0" dirty="0"/>
              <a:t>Activité 6</a:t>
            </a:r>
          </a:p>
          <a:p>
            <a:pPr marL="0" indent="0">
              <a:buNone/>
            </a:pPr>
            <a:endParaRPr lang="fr-CA" b="1" u="sng" baseline="0" dirty="0"/>
          </a:p>
          <a:p>
            <a:pPr marL="0" indent="0">
              <a:buNone/>
            </a:pPr>
            <a:r>
              <a:rPr lang="fr-CA" b="0" u="none" baseline="0" dirty="0"/>
              <a:t>Maintenant au lieu de seulement considérer une vidéo à la fois,  prenons quelques minutes pout contempler la série.  Que sont les points importants à signaler lorsque l’on discute de la série?</a:t>
            </a:r>
          </a:p>
          <a:p>
            <a:pPr marL="228600" indent="-228600">
              <a:buAutoNum type="arabicPeriod"/>
            </a:pPr>
            <a:endParaRPr lang="fr-CA" b="0" u="none" baseline="0" dirty="0"/>
          </a:p>
          <a:p>
            <a:endParaRPr lang="fr-CA" baseline="0" dirty="0"/>
          </a:p>
          <a:p>
            <a:endParaRPr lang="en-CA" dirty="0"/>
          </a:p>
        </p:txBody>
      </p:sp>
      <p:sp>
        <p:nvSpPr>
          <p:cNvPr id="4" name="Slide Number Placeholder 3"/>
          <p:cNvSpPr>
            <a:spLocks noGrp="1"/>
          </p:cNvSpPr>
          <p:nvPr>
            <p:ph type="sldNum" sz="quarter" idx="10"/>
          </p:nvPr>
        </p:nvSpPr>
        <p:spPr/>
        <p:txBody>
          <a:bodyPr/>
          <a:lstStyle/>
          <a:p>
            <a:fld id="{0BA357ED-B8A0-4F4C-A70F-7D7F5E3E1841}" type="slidenum">
              <a:rPr lang="en-CA" smtClean="0"/>
              <a:t>9</a:t>
            </a:fld>
            <a:endParaRPr lang="en-CA"/>
          </a:p>
        </p:txBody>
      </p:sp>
    </p:spTree>
    <p:extLst>
      <p:ext uri="{BB962C8B-B14F-4D97-AF65-F5344CB8AC3E}">
        <p14:creationId xmlns:p14="http://schemas.microsoft.com/office/powerpoint/2010/main" val="4064518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1BB1F735-40AA-4210-A226-33DEBE8229BF}" type="datetimeFigureOut">
              <a:rPr lang="en-CA" smtClean="0"/>
              <a:t>2019-07-29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D1FC314-369A-44D2-AFBE-463BE87A6B83}" type="slidenum">
              <a:rPr lang="en-CA" smtClean="0"/>
              <a:t>‹#›</a:t>
            </a:fld>
            <a:endParaRPr lang="en-CA"/>
          </a:p>
        </p:txBody>
      </p:sp>
    </p:spTree>
    <p:extLst>
      <p:ext uri="{BB962C8B-B14F-4D97-AF65-F5344CB8AC3E}">
        <p14:creationId xmlns:p14="http://schemas.microsoft.com/office/powerpoint/2010/main" val="1761464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1BB1F735-40AA-4210-A226-33DEBE8229BF}" type="datetimeFigureOut">
              <a:rPr lang="en-CA" smtClean="0"/>
              <a:t>2019-07-29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D1FC314-369A-44D2-AFBE-463BE87A6B83}" type="slidenum">
              <a:rPr lang="en-CA" smtClean="0"/>
              <a:t>‹#›</a:t>
            </a:fld>
            <a:endParaRPr lang="en-CA"/>
          </a:p>
        </p:txBody>
      </p:sp>
    </p:spTree>
    <p:extLst>
      <p:ext uri="{BB962C8B-B14F-4D97-AF65-F5344CB8AC3E}">
        <p14:creationId xmlns:p14="http://schemas.microsoft.com/office/powerpoint/2010/main" val="723352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1BB1F735-40AA-4210-A226-33DEBE8229BF}" type="datetimeFigureOut">
              <a:rPr lang="en-CA" smtClean="0"/>
              <a:t>2019-07-29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D1FC314-369A-44D2-AFBE-463BE87A6B83}" type="slidenum">
              <a:rPr lang="en-CA" smtClean="0"/>
              <a:t>‹#›</a:t>
            </a:fld>
            <a:endParaRPr lang="en-CA"/>
          </a:p>
        </p:txBody>
      </p:sp>
    </p:spTree>
    <p:extLst>
      <p:ext uri="{BB962C8B-B14F-4D97-AF65-F5344CB8AC3E}">
        <p14:creationId xmlns:p14="http://schemas.microsoft.com/office/powerpoint/2010/main" val="1151335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1BB1F735-40AA-4210-A226-33DEBE8229BF}" type="datetimeFigureOut">
              <a:rPr lang="en-CA" smtClean="0"/>
              <a:t>2019-07-29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D1FC314-369A-44D2-AFBE-463BE87A6B83}" type="slidenum">
              <a:rPr lang="en-CA" smtClean="0"/>
              <a:t>‹#›</a:t>
            </a:fld>
            <a:endParaRPr lang="en-CA"/>
          </a:p>
        </p:txBody>
      </p:sp>
    </p:spTree>
    <p:extLst>
      <p:ext uri="{BB962C8B-B14F-4D97-AF65-F5344CB8AC3E}">
        <p14:creationId xmlns:p14="http://schemas.microsoft.com/office/powerpoint/2010/main" val="4261207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B1F735-40AA-4210-A226-33DEBE8229BF}" type="datetimeFigureOut">
              <a:rPr lang="en-CA" smtClean="0"/>
              <a:t>2019-07-29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D1FC314-369A-44D2-AFBE-463BE87A6B83}" type="slidenum">
              <a:rPr lang="en-CA" smtClean="0"/>
              <a:t>‹#›</a:t>
            </a:fld>
            <a:endParaRPr lang="en-CA"/>
          </a:p>
        </p:txBody>
      </p:sp>
    </p:spTree>
    <p:extLst>
      <p:ext uri="{BB962C8B-B14F-4D97-AF65-F5344CB8AC3E}">
        <p14:creationId xmlns:p14="http://schemas.microsoft.com/office/powerpoint/2010/main" val="1621414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1BB1F735-40AA-4210-A226-33DEBE8229BF}" type="datetimeFigureOut">
              <a:rPr lang="en-CA" smtClean="0"/>
              <a:t>2019-07-29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D1FC314-369A-44D2-AFBE-463BE87A6B83}" type="slidenum">
              <a:rPr lang="en-CA" smtClean="0"/>
              <a:t>‹#›</a:t>
            </a:fld>
            <a:endParaRPr lang="en-CA"/>
          </a:p>
        </p:txBody>
      </p:sp>
    </p:spTree>
    <p:extLst>
      <p:ext uri="{BB962C8B-B14F-4D97-AF65-F5344CB8AC3E}">
        <p14:creationId xmlns:p14="http://schemas.microsoft.com/office/powerpoint/2010/main" val="846818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1BB1F735-40AA-4210-A226-33DEBE8229BF}" type="datetimeFigureOut">
              <a:rPr lang="en-CA" smtClean="0"/>
              <a:t>2019-07-29</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1D1FC314-369A-44D2-AFBE-463BE87A6B83}" type="slidenum">
              <a:rPr lang="en-CA" smtClean="0"/>
              <a:t>‹#›</a:t>
            </a:fld>
            <a:endParaRPr lang="en-CA"/>
          </a:p>
        </p:txBody>
      </p:sp>
    </p:spTree>
    <p:extLst>
      <p:ext uri="{BB962C8B-B14F-4D97-AF65-F5344CB8AC3E}">
        <p14:creationId xmlns:p14="http://schemas.microsoft.com/office/powerpoint/2010/main" val="871431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1BB1F735-40AA-4210-A226-33DEBE8229BF}" type="datetimeFigureOut">
              <a:rPr lang="en-CA" smtClean="0"/>
              <a:t>2019-07-29</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D1FC314-369A-44D2-AFBE-463BE87A6B83}" type="slidenum">
              <a:rPr lang="en-CA" smtClean="0"/>
              <a:t>‹#›</a:t>
            </a:fld>
            <a:endParaRPr lang="en-CA"/>
          </a:p>
        </p:txBody>
      </p:sp>
    </p:spTree>
    <p:extLst>
      <p:ext uri="{BB962C8B-B14F-4D97-AF65-F5344CB8AC3E}">
        <p14:creationId xmlns:p14="http://schemas.microsoft.com/office/powerpoint/2010/main" val="1251338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B1F735-40AA-4210-A226-33DEBE8229BF}" type="datetimeFigureOut">
              <a:rPr lang="en-CA" smtClean="0"/>
              <a:t>2019-07-29</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1D1FC314-369A-44D2-AFBE-463BE87A6B83}" type="slidenum">
              <a:rPr lang="en-CA" smtClean="0"/>
              <a:t>‹#›</a:t>
            </a:fld>
            <a:endParaRPr lang="en-CA"/>
          </a:p>
        </p:txBody>
      </p:sp>
    </p:spTree>
    <p:extLst>
      <p:ext uri="{BB962C8B-B14F-4D97-AF65-F5344CB8AC3E}">
        <p14:creationId xmlns:p14="http://schemas.microsoft.com/office/powerpoint/2010/main" val="3241700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B1F735-40AA-4210-A226-33DEBE8229BF}" type="datetimeFigureOut">
              <a:rPr lang="en-CA" smtClean="0"/>
              <a:t>2019-07-29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D1FC314-369A-44D2-AFBE-463BE87A6B83}" type="slidenum">
              <a:rPr lang="en-CA" smtClean="0"/>
              <a:t>‹#›</a:t>
            </a:fld>
            <a:endParaRPr lang="en-CA"/>
          </a:p>
        </p:txBody>
      </p:sp>
    </p:spTree>
    <p:extLst>
      <p:ext uri="{BB962C8B-B14F-4D97-AF65-F5344CB8AC3E}">
        <p14:creationId xmlns:p14="http://schemas.microsoft.com/office/powerpoint/2010/main" val="3913385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B1F735-40AA-4210-A226-33DEBE8229BF}" type="datetimeFigureOut">
              <a:rPr lang="en-CA" smtClean="0"/>
              <a:t>2019-07-29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D1FC314-369A-44D2-AFBE-463BE87A6B83}" type="slidenum">
              <a:rPr lang="en-CA" smtClean="0"/>
              <a:t>‹#›</a:t>
            </a:fld>
            <a:endParaRPr lang="en-CA"/>
          </a:p>
        </p:txBody>
      </p:sp>
    </p:spTree>
    <p:extLst>
      <p:ext uri="{BB962C8B-B14F-4D97-AF65-F5344CB8AC3E}">
        <p14:creationId xmlns:p14="http://schemas.microsoft.com/office/powerpoint/2010/main" val="2208405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B1F735-40AA-4210-A226-33DEBE8229BF}" type="datetimeFigureOut">
              <a:rPr lang="en-CA" smtClean="0"/>
              <a:t>2019-07-29</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1FC314-369A-44D2-AFBE-463BE87A6B83}" type="slidenum">
              <a:rPr lang="en-CA" smtClean="0"/>
              <a:t>‹#›</a:t>
            </a:fld>
            <a:endParaRPr lang="en-CA"/>
          </a:p>
        </p:txBody>
      </p:sp>
    </p:spTree>
    <p:extLst>
      <p:ext uri="{BB962C8B-B14F-4D97-AF65-F5344CB8AC3E}">
        <p14:creationId xmlns:p14="http://schemas.microsoft.com/office/powerpoint/2010/main" val="2534430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jpe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2.png"/><Relationship Id="rId9" Type="http://schemas.openxmlformats.org/officeDocument/2006/relationships/hyperlink" Target="https://transformingfsl.ca/fr/resources/les-petits-en-maternelle/"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jpe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2.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1026" name="Picture 2" descr="Image result for alphab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791" y="331596"/>
            <a:ext cx="11605846" cy="60792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6" descr="Image associé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70575" y="3637441"/>
            <a:ext cx="4117477" cy="192922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590261" y="1470990"/>
            <a:ext cx="9144000" cy="899285"/>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a:t>La maternelle en immersion</a:t>
            </a:r>
            <a:endParaRPr lang="en-CA" dirty="0"/>
          </a:p>
        </p:txBody>
      </p:sp>
      <p:sp>
        <p:nvSpPr>
          <p:cNvPr id="5" name="Subtitle 2"/>
          <p:cNvSpPr txBox="1">
            <a:spLocks/>
          </p:cNvSpPr>
          <p:nvPr/>
        </p:nvSpPr>
        <p:spPr>
          <a:xfrm>
            <a:off x="1590261" y="2462351"/>
            <a:ext cx="9144000" cy="7446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dirty="0"/>
              <a:t>French Immersion Kindergarten</a:t>
            </a:r>
          </a:p>
        </p:txBody>
      </p:sp>
      <p:sp>
        <p:nvSpPr>
          <p:cNvPr id="6" name="TextBox 5">
            <a:extLst>
              <a:ext uri="{FF2B5EF4-FFF2-40B4-BE49-F238E27FC236}">
                <a16:creationId xmlns:a16="http://schemas.microsoft.com/office/drawing/2014/main" id="{3388599A-3985-4E2D-A76E-3EDB6AE3D6AD}"/>
              </a:ext>
            </a:extLst>
          </p:cNvPr>
          <p:cNvSpPr txBox="1"/>
          <p:nvPr/>
        </p:nvSpPr>
        <p:spPr>
          <a:xfrm>
            <a:off x="651481" y="3942241"/>
            <a:ext cx="3589004" cy="2246769"/>
          </a:xfrm>
          <a:prstGeom prst="rect">
            <a:avLst/>
          </a:prstGeom>
          <a:noFill/>
          <a:ln>
            <a:solidFill>
              <a:schemeClr val="accent1"/>
            </a:solidFill>
          </a:ln>
        </p:spPr>
        <p:txBody>
          <a:bodyPr wrap="square" rtlCol="0">
            <a:spAutoFit/>
          </a:bodyPr>
          <a:lstStyle/>
          <a:p>
            <a:r>
              <a:rPr lang="fr-CA" sz="1000" b="1" dirty="0">
                <a:latin typeface="Arial" panose="020B0604020202020204" pitchFamily="34" charset="0"/>
                <a:cs typeface="Arial" panose="020B0604020202020204" pitchFamily="34" charset="0"/>
              </a:rPr>
              <a:t>Présenté :</a:t>
            </a:r>
            <a:r>
              <a:rPr lang="fr-CA" sz="1000" dirty="0">
                <a:latin typeface="Arial" panose="020B0604020202020204" pitchFamily="34" charset="0"/>
                <a:cs typeface="Arial" panose="020B0604020202020204" pitchFamily="34" charset="0"/>
              </a:rPr>
              <a:t>	</a:t>
            </a:r>
          </a:p>
          <a:p>
            <a:r>
              <a:rPr lang="fr-CA" sz="1000" b="1" dirty="0">
                <a:latin typeface="Arial" panose="020B0604020202020204" pitchFamily="34" charset="0"/>
                <a:cs typeface="Arial" panose="020B0604020202020204" pitchFamily="34" charset="0"/>
              </a:rPr>
              <a:t>Quand:</a:t>
            </a:r>
            <a:r>
              <a:rPr lang="fr-CA" sz="1000" dirty="0">
                <a:latin typeface="Arial" panose="020B0604020202020204" pitchFamily="34" charset="0"/>
                <a:cs typeface="Arial" panose="020B0604020202020204" pitchFamily="34" charset="0"/>
              </a:rPr>
              <a:t>	</a:t>
            </a:r>
            <a:r>
              <a:rPr lang="fr-CA" sz="1000" b="1" dirty="0">
                <a:latin typeface="Arial" panose="020B0604020202020204" pitchFamily="34" charset="0"/>
                <a:cs typeface="Arial" panose="020B0604020202020204" pitchFamily="34" charset="0"/>
              </a:rPr>
              <a:t>Le 19 février 2019, </a:t>
            </a:r>
            <a:r>
              <a:rPr lang="fr-CA" sz="1000" dirty="0">
                <a:latin typeface="Arial" panose="020B0604020202020204" pitchFamily="34" charset="0"/>
                <a:cs typeface="Arial" panose="020B0604020202020204" pitchFamily="34" charset="0"/>
              </a:rPr>
              <a:t>dans le cadre d’une </a:t>
            </a:r>
          </a:p>
          <a:p>
            <a:r>
              <a:rPr lang="fr-CA" sz="1000" dirty="0">
                <a:latin typeface="Arial" panose="020B0604020202020204" pitchFamily="34" charset="0"/>
                <a:cs typeface="Arial" panose="020B0604020202020204" pitchFamily="34" charset="0"/>
              </a:rPr>
              <a:t>                          série d’apprentissage professionnel pour les </a:t>
            </a:r>
          </a:p>
          <a:p>
            <a:r>
              <a:rPr lang="fr-CA" sz="1000" dirty="0">
                <a:latin typeface="Arial" panose="020B0604020202020204" pitchFamily="34" charset="0"/>
                <a:cs typeface="Arial" panose="020B0604020202020204" pitchFamily="34" charset="0"/>
              </a:rPr>
              <a:t>                          leaders en FLS de la province de l’Ontario</a:t>
            </a:r>
            <a:endParaRPr lang="fr-CA" sz="1000" b="1" dirty="0">
              <a:latin typeface="Arial" panose="020B0604020202020204" pitchFamily="34" charset="0"/>
              <a:cs typeface="Arial" panose="020B0604020202020204" pitchFamily="34" charset="0"/>
            </a:endParaRPr>
          </a:p>
          <a:p>
            <a:endParaRPr lang="fr-CA" sz="1000" dirty="0">
              <a:latin typeface="Arial" panose="020B0604020202020204" pitchFamily="34" charset="0"/>
              <a:cs typeface="Arial" panose="020B0604020202020204" pitchFamily="34" charset="0"/>
            </a:endParaRPr>
          </a:p>
          <a:p>
            <a:r>
              <a:rPr lang="fr-CA" sz="1000" b="1" dirty="0">
                <a:latin typeface="Arial" panose="020B0604020202020204" pitchFamily="34" charset="0"/>
                <a:cs typeface="Arial" panose="020B0604020202020204" pitchFamily="34" charset="0"/>
              </a:rPr>
              <a:t>Qui:</a:t>
            </a:r>
            <a:r>
              <a:rPr lang="fr-CA" sz="1000" dirty="0">
                <a:latin typeface="Arial" panose="020B0604020202020204" pitchFamily="34" charset="0"/>
                <a:cs typeface="Arial" panose="020B0604020202020204" pitchFamily="34" charset="0"/>
              </a:rPr>
              <a:t>	Le personnel de l’unité de mise en œuvre </a:t>
            </a:r>
          </a:p>
          <a:p>
            <a:r>
              <a:rPr lang="fr-CA" sz="1000" dirty="0">
                <a:latin typeface="Arial" panose="020B0604020202020204" pitchFamily="34" charset="0"/>
                <a:cs typeface="Arial" panose="020B0604020202020204" pitchFamily="34" charset="0"/>
              </a:rPr>
              <a:t>                            de la politique sur le FLS</a:t>
            </a:r>
          </a:p>
          <a:p>
            <a:r>
              <a:rPr lang="fr-CA" sz="1000" dirty="0">
                <a:latin typeface="Arial" panose="020B0604020202020204" pitchFamily="34" charset="0"/>
                <a:cs typeface="Arial" panose="020B0604020202020204" pitchFamily="34" charset="0"/>
              </a:rPr>
              <a:t>                          Direction des services régionaux</a:t>
            </a:r>
          </a:p>
          <a:p>
            <a:r>
              <a:rPr lang="fr-CA" sz="1000" dirty="0">
                <a:latin typeface="Arial" panose="020B0604020202020204" pitchFamily="34" charset="0"/>
                <a:cs typeface="Arial" panose="020B0604020202020204" pitchFamily="34" charset="0"/>
              </a:rPr>
              <a:t>                          Le ministère de l’éducation de l’Ontario</a:t>
            </a:r>
          </a:p>
          <a:p>
            <a:endParaRPr lang="fr-CA" sz="1000" dirty="0">
              <a:latin typeface="Arial" panose="020B0604020202020204" pitchFamily="34" charset="0"/>
              <a:cs typeface="Arial" panose="020B0604020202020204" pitchFamily="34" charset="0"/>
            </a:endParaRPr>
          </a:p>
          <a:p>
            <a:r>
              <a:rPr lang="fr-CA" sz="1000" b="1" dirty="0">
                <a:latin typeface="Arial" panose="020B0604020202020204" pitchFamily="34" charset="0"/>
                <a:cs typeface="Arial" panose="020B0604020202020204" pitchFamily="34" charset="0"/>
              </a:rPr>
              <a:t>Pourquoi:</a:t>
            </a:r>
            <a:r>
              <a:rPr lang="fr-CA" sz="1000" dirty="0">
                <a:latin typeface="Arial" panose="020B0604020202020204" pitchFamily="34" charset="0"/>
                <a:cs typeface="Arial" panose="020B0604020202020204" pitchFamily="34" charset="0"/>
              </a:rPr>
              <a:t>	pour aider les responsable du FLS à faciliter </a:t>
            </a:r>
          </a:p>
          <a:p>
            <a:r>
              <a:rPr lang="fr-CA" sz="1000" dirty="0">
                <a:latin typeface="Arial" panose="020B0604020202020204" pitchFamily="34" charset="0"/>
                <a:cs typeface="Arial" panose="020B0604020202020204" pitchFamily="34" charset="0"/>
              </a:rPr>
              <a:t>                          l’apprentissage professionnel des </a:t>
            </a:r>
          </a:p>
          <a:p>
            <a:r>
              <a:rPr lang="fr-CA" sz="1000" dirty="0">
                <a:latin typeface="Arial" panose="020B0604020202020204" pitchFamily="34" charset="0"/>
                <a:cs typeface="Arial" panose="020B0604020202020204" pitchFamily="34" charset="0"/>
              </a:rPr>
              <a:t>                          enseignantes et enseignants de FLS de la </a:t>
            </a:r>
          </a:p>
          <a:p>
            <a:r>
              <a:rPr lang="fr-CA" sz="1000" dirty="0">
                <a:latin typeface="Arial" panose="020B0604020202020204" pitchFamily="34" charset="0"/>
                <a:cs typeface="Arial" panose="020B0604020202020204" pitchFamily="34" charset="0"/>
              </a:rPr>
              <a:t>                          province de l’Ontario</a:t>
            </a:r>
            <a:endParaRPr lang="fr-CA" dirty="0"/>
          </a:p>
        </p:txBody>
      </p:sp>
    </p:spTree>
    <p:extLst>
      <p:ext uri="{BB962C8B-B14F-4D97-AF65-F5344CB8AC3E}">
        <p14:creationId xmlns:p14="http://schemas.microsoft.com/office/powerpoint/2010/main" val="1851782527"/>
      </p:ext>
    </p:extLst>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1026" name="Picture 2" descr="Image result for alphab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791" y="331596"/>
            <a:ext cx="11605846" cy="60792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808382" y="993912"/>
            <a:ext cx="9144000" cy="899285"/>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u="sng" dirty="0"/>
              <a:t>Réflexion du cheminement</a:t>
            </a:r>
            <a:endParaRPr lang="en-CA" b="1" u="sng" dirty="0"/>
          </a:p>
        </p:txBody>
      </p:sp>
      <p:grpSp>
        <p:nvGrpSpPr>
          <p:cNvPr id="9" name="Group 8"/>
          <p:cNvGrpSpPr/>
          <p:nvPr/>
        </p:nvGrpSpPr>
        <p:grpSpPr>
          <a:xfrm>
            <a:off x="3658321" y="1893197"/>
            <a:ext cx="4852786" cy="4074821"/>
            <a:chOff x="2953989" y="1893197"/>
            <a:chExt cx="4852786" cy="4074821"/>
          </a:xfrm>
        </p:grpSpPr>
        <p:pic>
          <p:nvPicPr>
            <p:cNvPr id="1031" name="Picture 7" descr="Image result for television screen clip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3989" y="1893197"/>
              <a:ext cx="4852786" cy="40748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stretch>
              <a:fillRect/>
            </a:stretch>
          </p:blipFill>
          <p:spPr>
            <a:xfrm>
              <a:off x="3140554" y="2328030"/>
              <a:ext cx="4479446" cy="2469257"/>
            </a:xfrm>
            <a:prstGeom prst="rect">
              <a:avLst/>
            </a:prstGeom>
          </p:spPr>
        </p:pic>
      </p:grpSp>
      <p:sp>
        <p:nvSpPr>
          <p:cNvPr id="10" name="TextBox 9"/>
          <p:cNvSpPr txBox="1"/>
          <p:nvPr/>
        </p:nvSpPr>
        <p:spPr>
          <a:xfrm>
            <a:off x="18572750" y="10252056"/>
            <a:ext cx="1043214" cy="412455"/>
          </a:xfrm>
          <a:prstGeom prst="rect">
            <a:avLst/>
          </a:prstGeom>
          <a:noFill/>
        </p:spPr>
        <p:txBody>
          <a:bodyPr wrap="square" rtlCol="0">
            <a:spAutoFit/>
          </a:bodyPr>
          <a:lstStyle/>
          <a:p>
            <a:endParaRPr lang="en-CA" dirty="0"/>
          </a:p>
        </p:txBody>
      </p:sp>
      <p:pic>
        <p:nvPicPr>
          <p:cNvPr id="1033" name="Picture 9" descr="Image result for sitting on the floor clipart -view from the bac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0897" y="4532210"/>
            <a:ext cx="1587260" cy="1752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579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1026" name="Picture 2" descr="Image result for alphab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538" y="371353"/>
            <a:ext cx="11605846" cy="60792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8196915" y="1453778"/>
            <a:ext cx="2192790" cy="1957201"/>
          </a:xfrm>
          <a:prstGeom prst="rect">
            <a:avLst/>
          </a:prstGeom>
        </p:spPr>
      </p:pic>
      <p:sp>
        <p:nvSpPr>
          <p:cNvPr id="2" name="TextBox 1"/>
          <p:cNvSpPr txBox="1"/>
          <p:nvPr/>
        </p:nvSpPr>
        <p:spPr>
          <a:xfrm>
            <a:off x="5075582" y="5441780"/>
            <a:ext cx="2585792" cy="1416220"/>
          </a:xfrm>
          <a:prstGeom prst="rect">
            <a:avLst/>
          </a:prstGeom>
          <a:noFill/>
        </p:spPr>
        <p:txBody>
          <a:bodyPr wrap="square" rtlCol="0">
            <a:spAutoFit/>
          </a:bodyPr>
          <a:lstStyle/>
          <a:p>
            <a:endParaRPr lang="en-CA"/>
          </a:p>
        </p:txBody>
      </p:sp>
      <p:sp>
        <p:nvSpPr>
          <p:cNvPr id="5" name="Rectangle 4"/>
          <p:cNvSpPr/>
          <p:nvPr/>
        </p:nvSpPr>
        <p:spPr>
          <a:xfrm>
            <a:off x="2316555" y="3410979"/>
            <a:ext cx="7509813" cy="1569660"/>
          </a:xfrm>
          <a:prstGeom prst="rect">
            <a:avLst/>
          </a:prstGeom>
          <a:noFill/>
        </p:spPr>
        <p:txBody>
          <a:bodyPr wrap="none" lIns="91440" tIns="45720" rIns="91440" bIns="45720">
            <a:spAutoFit/>
          </a:bodyPr>
          <a:lstStyle/>
          <a:p>
            <a:pPr algn="ctr"/>
            <a:r>
              <a:rPr lang="en-US" sz="9600" b="1" cap="none" spc="0" dirty="0">
                <a:ln w="12700">
                  <a:solidFill>
                    <a:schemeClr val="accent1"/>
                  </a:solidFill>
                  <a:prstDash val="solid"/>
                </a:ln>
                <a:solidFill>
                  <a:srgbClr val="7030A0"/>
                </a:solidFill>
                <a:effectLst>
                  <a:outerShdw dist="38100" dir="2640000" algn="bl" rotWithShape="0">
                    <a:schemeClr val="accent1"/>
                  </a:outerShdw>
                </a:effectLst>
              </a:rPr>
              <a:t>À la </a:t>
            </a:r>
            <a:r>
              <a:rPr lang="en-US" sz="9600" b="1" cap="none" spc="0" dirty="0" err="1">
                <a:ln w="12700">
                  <a:solidFill>
                    <a:schemeClr val="accent1"/>
                  </a:solidFill>
                  <a:prstDash val="solid"/>
                </a:ln>
                <a:solidFill>
                  <a:srgbClr val="7030A0"/>
                </a:solidFill>
                <a:effectLst>
                  <a:outerShdw dist="38100" dir="2640000" algn="bl" rotWithShape="0">
                    <a:schemeClr val="accent1"/>
                  </a:outerShdw>
                </a:effectLst>
              </a:rPr>
              <a:t>prochaine</a:t>
            </a:r>
            <a:endParaRPr lang="en-US" sz="9600" b="1" cap="none" spc="0" dirty="0">
              <a:ln w="12700">
                <a:solidFill>
                  <a:schemeClr val="accent1"/>
                </a:solidFill>
                <a:prstDash val="solid"/>
              </a:ln>
              <a:solidFill>
                <a:srgbClr val="7030A0"/>
              </a:solidFill>
              <a:effectLst>
                <a:outerShdw dist="38100" dir="2640000" algn="bl" rotWithShape="0">
                  <a:schemeClr val="accent1"/>
                </a:outerShdw>
              </a:effectLst>
            </a:endParaRPr>
          </a:p>
        </p:txBody>
      </p:sp>
    </p:spTree>
    <p:extLst>
      <p:ext uri="{BB962C8B-B14F-4D97-AF65-F5344CB8AC3E}">
        <p14:creationId xmlns:p14="http://schemas.microsoft.com/office/powerpoint/2010/main" val="2312078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1026" name="Picture 2" descr="Image result for alphab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791" y="331596"/>
            <a:ext cx="11605846" cy="60792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Image result for algonquin fore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262" y="488731"/>
            <a:ext cx="11177752" cy="57228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files.ontario.ca/pictures/firstnations_map.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40148" y="826166"/>
            <a:ext cx="3289132" cy="5048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145153"/>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extLst>
              <a:ext uri="{BEBA8EAE-BF5A-486C-A8C5-ECC9F3942E4B}">
                <a14:imgProps xmlns:a14="http://schemas.microsoft.com/office/drawing/2010/main">
                  <a14:imgLayer r:embed="rId4">
                    <a14:imgEffect>
                      <a14:artisticPencilGrayscale/>
                    </a14:imgEffect>
                  </a14:imgLayer>
                </a14:imgProps>
              </a:ext>
            </a:extLst>
          </a:blip>
          <a:tile tx="0" ty="0" sx="100000" sy="100000" flip="none" algn="tl"/>
        </a:blipFill>
        <a:effectLst/>
      </p:bgPr>
    </p:bg>
    <p:spTree>
      <p:nvGrpSpPr>
        <p:cNvPr id="1" name=""/>
        <p:cNvGrpSpPr/>
        <p:nvPr/>
      </p:nvGrpSpPr>
      <p:grpSpPr>
        <a:xfrm>
          <a:off x="0" y="0"/>
          <a:ext cx="0" cy="0"/>
          <a:chOff x="0" y="0"/>
          <a:chExt cx="0" cy="0"/>
        </a:xfrm>
      </p:grpSpPr>
      <p:pic>
        <p:nvPicPr>
          <p:cNvPr id="1026" name="Picture 2" descr="Image result for alphab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548" y="331596"/>
            <a:ext cx="11605846" cy="60792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808382" y="993912"/>
            <a:ext cx="9144000" cy="899285"/>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b="1" u="sng" dirty="0" err="1"/>
              <a:t>Objectifs</a:t>
            </a:r>
            <a:endParaRPr lang="en-CA" b="1" u="sng" dirty="0"/>
          </a:p>
        </p:txBody>
      </p:sp>
      <p:sp>
        <p:nvSpPr>
          <p:cNvPr id="2" name="TextBox 1"/>
          <p:cNvSpPr txBox="1"/>
          <p:nvPr/>
        </p:nvSpPr>
        <p:spPr>
          <a:xfrm>
            <a:off x="1722783" y="2080591"/>
            <a:ext cx="8812695" cy="4093428"/>
          </a:xfrm>
          <a:prstGeom prst="rect">
            <a:avLst/>
          </a:prstGeom>
          <a:noFill/>
        </p:spPr>
        <p:txBody>
          <a:bodyPr wrap="square" rtlCol="0">
            <a:spAutoFit/>
          </a:bodyPr>
          <a:lstStyle/>
          <a:p>
            <a:pPr marL="342900" indent="-342900">
              <a:buFont typeface="Arial" panose="020B0604020202020204" pitchFamily="34" charset="0"/>
              <a:buChar char="•"/>
            </a:pPr>
            <a:r>
              <a:rPr lang="en-CA" sz="2400" dirty="0" err="1"/>
              <a:t>Approfondir</a:t>
            </a:r>
            <a:r>
              <a:rPr lang="en-CA" sz="2400" dirty="0"/>
              <a:t> </a:t>
            </a:r>
            <a:r>
              <a:rPr lang="en-CA" sz="2400" dirty="0" err="1"/>
              <a:t>votre</a:t>
            </a:r>
            <a:r>
              <a:rPr lang="en-CA" sz="2400" dirty="0"/>
              <a:t> </a:t>
            </a:r>
            <a:r>
              <a:rPr lang="en-CA" sz="2400" dirty="0" err="1"/>
              <a:t>compréhension</a:t>
            </a:r>
            <a:r>
              <a:rPr lang="en-CA" sz="2400" dirty="0"/>
              <a:t> du programme de la maternelle et du </a:t>
            </a:r>
            <a:r>
              <a:rPr lang="en-CA" sz="2400" dirty="0" err="1"/>
              <a:t>jardin</a:t>
            </a:r>
            <a:r>
              <a:rPr lang="en-CA" sz="2400" dirty="0"/>
              <a:t> d</a:t>
            </a:r>
            <a:r>
              <a:rPr lang="fr-CA" sz="2400" dirty="0"/>
              <a:t>’enfants en immersion française.</a:t>
            </a:r>
          </a:p>
          <a:p>
            <a:pPr marL="342900" indent="-342900">
              <a:buFont typeface="Arial" panose="020B0604020202020204" pitchFamily="34" charset="0"/>
              <a:buChar char="•"/>
            </a:pPr>
            <a:endParaRPr lang="fr-CA" sz="2400" dirty="0"/>
          </a:p>
          <a:p>
            <a:pPr marL="342900" indent="-342900">
              <a:buFont typeface="Arial" panose="020B0604020202020204" pitchFamily="34" charset="0"/>
              <a:buChar char="•"/>
            </a:pPr>
            <a:r>
              <a:rPr lang="fr-CA" sz="2400" dirty="0"/>
              <a:t>Se familiariser avec la ressource « Les petits en maternelle »</a:t>
            </a:r>
          </a:p>
          <a:p>
            <a:pPr marL="342900" indent="-342900">
              <a:buFont typeface="Arial" panose="020B0604020202020204" pitchFamily="34" charset="0"/>
              <a:buChar char="•"/>
            </a:pPr>
            <a:endParaRPr lang="fr-CA" sz="2400" dirty="0"/>
          </a:p>
          <a:p>
            <a:pPr marL="342900" indent="-342900">
              <a:buFont typeface="Arial" panose="020B0604020202020204" pitchFamily="34" charset="0"/>
              <a:buChar char="•"/>
            </a:pPr>
            <a:r>
              <a:rPr lang="fr-CA" sz="2400" dirty="0"/>
              <a:t>Identifier des moyens d’utiliser cette ressource pour aider les enseignantes et enseignants à la maternelle et jardin d’enfants en immersion française</a:t>
            </a:r>
          </a:p>
          <a:p>
            <a:pPr marL="342900" indent="-342900">
              <a:buFont typeface="Arial" panose="020B0604020202020204" pitchFamily="34" charset="0"/>
              <a:buChar char="•"/>
            </a:pPr>
            <a:endParaRPr lang="fr-CA" sz="2400" dirty="0"/>
          </a:p>
          <a:p>
            <a:pPr marL="342900" indent="-342900">
              <a:buFont typeface="Arial" panose="020B0604020202020204" pitchFamily="34" charset="0"/>
              <a:buChar char="•"/>
            </a:pPr>
            <a:r>
              <a:rPr lang="fr-CA" sz="2400" dirty="0"/>
              <a:t>Discuter avec des collègues à travers la province</a:t>
            </a:r>
          </a:p>
          <a:p>
            <a:endParaRPr lang="fr-CA" sz="2000" dirty="0"/>
          </a:p>
        </p:txBody>
      </p:sp>
    </p:spTree>
    <p:extLst>
      <p:ext uri="{BB962C8B-B14F-4D97-AF65-F5344CB8AC3E}">
        <p14:creationId xmlns:p14="http://schemas.microsoft.com/office/powerpoint/2010/main" val="4208748830"/>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duotone>
              <a:prstClr val="black"/>
              <a:schemeClr val="accent6">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pic>
        <p:nvPicPr>
          <p:cNvPr id="1026" name="Picture 2" descr="Image result for alphab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547" y="331596"/>
            <a:ext cx="11605846" cy="60792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85461" y="755374"/>
            <a:ext cx="7752522" cy="769441"/>
          </a:xfrm>
          <a:prstGeom prst="rect">
            <a:avLst/>
          </a:prstGeom>
          <a:noFill/>
        </p:spPr>
        <p:txBody>
          <a:bodyPr wrap="square" rtlCol="0">
            <a:spAutoFit/>
          </a:bodyPr>
          <a:lstStyle/>
          <a:p>
            <a:r>
              <a:rPr lang="fr-CA" sz="4400" b="1" dirty="0"/>
              <a:t>L’évolution…</a:t>
            </a:r>
            <a:endParaRPr lang="en-CA" sz="4400" b="1" dirty="0"/>
          </a:p>
        </p:txBody>
      </p:sp>
      <p:sp>
        <p:nvSpPr>
          <p:cNvPr id="6" name="TextBox 5"/>
          <p:cNvSpPr txBox="1"/>
          <p:nvPr/>
        </p:nvSpPr>
        <p:spPr>
          <a:xfrm>
            <a:off x="550002" y="1524028"/>
            <a:ext cx="5181600" cy="4571185"/>
          </a:xfrm>
          <a:prstGeom prst="rect">
            <a:avLst/>
          </a:prstGeom>
          <a:noFill/>
          <a:ln w="12700">
            <a:solidFill>
              <a:srgbClr val="000000"/>
            </a:solidFill>
          </a:ln>
        </p:spPr>
        <p:txBody>
          <a:bodyPr wrap="square" rtlCol="0">
            <a:spAutoFit/>
          </a:bodyPr>
          <a:lstStyle/>
          <a:p>
            <a:endParaRPr lang="en-CA" dirty="0"/>
          </a:p>
        </p:txBody>
      </p:sp>
      <p:pic>
        <p:nvPicPr>
          <p:cNvPr id="8" name="Picture 7"/>
          <p:cNvPicPr>
            <a:picLocks noChangeAspect="1"/>
          </p:cNvPicPr>
          <p:nvPr/>
        </p:nvPicPr>
        <p:blipFill>
          <a:blip r:embed="rId5"/>
          <a:stretch>
            <a:fillRect/>
          </a:stretch>
        </p:blipFill>
        <p:spPr>
          <a:xfrm>
            <a:off x="609600" y="1709228"/>
            <a:ext cx="1504358" cy="1170056"/>
          </a:xfrm>
          <a:prstGeom prst="rect">
            <a:avLst/>
          </a:prstGeom>
        </p:spPr>
      </p:pic>
      <p:sp>
        <p:nvSpPr>
          <p:cNvPr id="7" name="TextBox 6"/>
          <p:cNvSpPr txBox="1"/>
          <p:nvPr/>
        </p:nvSpPr>
        <p:spPr>
          <a:xfrm>
            <a:off x="2408802" y="1639549"/>
            <a:ext cx="3057885" cy="1015663"/>
          </a:xfrm>
          <a:prstGeom prst="rect">
            <a:avLst/>
          </a:prstGeom>
          <a:noFill/>
        </p:spPr>
        <p:txBody>
          <a:bodyPr wrap="square" rtlCol="0">
            <a:spAutoFit/>
          </a:bodyPr>
          <a:lstStyle/>
          <a:p>
            <a:r>
              <a:rPr lang="fr-CA" sz="2000" b="1" dirty="0"/>
              <a:t>de l’apprentissage dans la maternelle et jardin d’enfants</a:t>
            </a:r>
            <a:endParaRPr lang="en-CA" sz="2000" b="1" dirty="0"/>
          </a:p>
        </p:txBody>
      </p:sp>
      <p:sp>
        <p:nvSpPr>
          <p:cNvPr id="10" name="TextBox 9"/>
          <p:cNvSpPr txBox="1"/>
          <p:nvPr/>
        </p:nvSpPr>
        <p:spPr>
          <a:xfrm>
            <a:off x="6294784" y="1524027"/>
            <a:ext cx="5181600" cy="4571185"/>
          </a:xfrm>
          <a:prstGeom prst="rect">
            <a:avLst/>
          </a:prstGeom>
          <a:noFill/>
          <a:ln w="12700">
            <a:solidFill>
              <a:srgbClr val="000000"/>
            </a:solidFill>
          </a:ln>
        </p:spPr>
        <p:txBody>
          <a:bodyPr wrap="square" rtlCol="0">
            <a:spAutoFit/>
          </a:bodyPr>
          <a:lstStyle/>
          <a:p>
            <a:endParaRPr lang="en-CA" dirty="0"/>
          </a:p>
        </p:txBody>
      </p:sp>
      <p:pic>
        <p:nvPicPr>
          <p:cNvPr id="9" name="Picture 8"/>
          <p:cNvPicPr>
            <a:picLocks noChangeAspect="1"/>
          </p:cNvPicPr>
          <p:nvPr/>
        </p:nvPicPr>
        <p:blipFill>
          <a:blip r:embed="rId6"/>
          <a:stretch>
            <a:fillRect/>
          </a:stretch>
        </p:blipFill>
        <p:spPr>
          <a:xfrm>
            <a:off x="6352044" y="1638966"/>
            <a:ext cx="1336769" cy="1309003"/>
          </a:xfrm>
          <a:prstGeom prst="rect">
            <a:avLst/>
          </a:prstGeom>
        </p:spPr>
      </p:pic>
      <p:sp>
        <p:nvSpPr>
          <p:cNvPr id="12" name="TextBox 11"/>
          <p:cNvSpPr txBox="1"/>
          <p:nvPr/>
        </p:nvSpPr>
        <p:spPr>
          <a:xfrm>
            <a:off x="7967110" y="1638966"/>
            <a:ext cx="3057885" cy="707886"/>
          </a:xfrm>
          <a:prstGeom prst="rect">
            <a:avLst/>
          </a:prstGeom>
          <a:noFill/>
        </p:spPr>
        <p:txBody>
          <a:bodyPr wrap="square" rtlCol="0">
            <a:spAutoFit/>
          </a:bodyPr>
          <a:lstStyle/>
          <a:p>
            <a:r>
              <a:rPr lang="fr-CA" sz="2000" b="1" dirty="0"/>
              <a:t>de l’apprentissage du français langue seconde</a:t>
            </a:r>
            <a:endParaRPr lang="en-CA" sz="2000" b="1" dirty="0"/>
          </a:p>
        </p:txBody>
      </p:sp>
      <p:sp>
        <p:nvSpPr>
          <p:cNvPr id="11" name="TextBox 10"/>
          <p:cNvSpPr txBox="1"/>
          <p:nvPr/>
        </p:nvSpPr>
        <p:spPr>
          <a:xfrm>
            <a:off x="795167" y="3075364"/>
            <a:ext cx="4691270" cy="2031325"/>
          </a:xfrm>
          <a:prstGeom prst="rect">
            <a:avLst/>
          </a:prstGeom>
          <a:noFill/>
        </p:spPr>
        <p:txBody>
          <a:bodyPr wrap="square" rtlCol="0">
            <a:spAutoFit/>
          </a:bodyPr>
          <a:lstStyle/>
          <a:p>
            <a:pPr marL="285750" indent="-285750">
              <a:buFont typeface="Arial" panose="020B0604020202020204" pitchFamily="34" charset="0"/>
              <a:buChar char="•"/>
            </a:pPr>
            <a:r>
              <a:rPr lang="fr-CA" dirty="0"/>
              <a:t>apprentissage axé sur le jeu, à travers l’enquête et l’exploration</a:t>
            </a:r>
          </a:p>
          <a:p>
            <a:pPr marL="285750" indent="-285750">
              <a:buFont typeface="Arial" panose="020B0604020202020204" pitchFamily="34" charset="0"/>
              <a:buChar char="•"/>
            </a:pPr>
            <a:r>
              <a:rPr lang="fr-CA" dirty="0"/>
              <a:t>contexte de la vie quotidienne</a:t>
            </a:r>
          </a:p>
          <a:p>
            <a:pPr marL="285750" indent="-285750">
              <a:buFont typeface="Arial" panose="020B0604020202020204" pitchFamily="34" charset="0"/>
              <a:buChar char="•"/>
            </a:pPr>
            <a:r>
              <a:rPr lang="fr-CA" dirty="0"/>
              <a:t>perspective de l’enfant, l’équipe pédagogiques et de la famille</a:t>
            </a:r>
          </a:p>
          <a:p>
            <a:pPr marL="285750" indent="-285750">
              <a:buFont typeface="Arial" panose="020B0604020202020204" pitchFamily="34" charset="0"/>
              <a:buChar char="•"/>
            </a:pPr>
            <a:endParaRPr lang="fr-CA" dirty="0"/>
          </a:p>
          <a:p>
            <a:pPr marL="285750" indent="-285750">
              <a:buFont typeface="Arial" panose="020B0604020202020204" pitchFamily="34" charset="0"/>
              <a:buChar char="•"/>
            </a:pPr>
            <a:endParaRPr lang="en-CA" dirty="0"/>
          </a:p>
        </p:txBody>
      </p:sp>
      <p:sp>
        <p:nvSpPr>
          <p:cNvPr id="14" name="TextBox 13"/>
          <p:cNvSpPr txBox="1"/>
          <p:nvPr/>
        </p:nvSpPr>
        <p:spPr>
          <a:xfrm>
            <a:off x="6539949" y="3178937"/>
            <a:ext cx="4691270" cy="1477328"/>
          </a:xfrm>
          <a:prstGeom prst="rect">
            <a:avLst/>
          </a:prstGeom>
          <a:noFill/>
        </p:spPr>
        <p:txBody>
          <a:bodyPr wrap="square" rtlCol="0">
            <a:spAutoFit/>
          </a:bodyPr>
          <a:lstStyle/>
          <a:p>
            <a:pPr marL="285750" indent="-285750">
              <a:buFont typeface="Arial" panose="020B0604020202020204" pitchFamily="34" charset="0"/>
              <a:buChar char="•"/>
            </a:pPr>
            <a:r>
              <a:rPr lang="fr-CA" dirty="0"/>
              <a:t>programme axé sur la littératie et communication authentique </a:t>
            </a:r>
          </a:p>
          <a:p>
            <a:pPr marL="285750" indent="-285750">
              <a:buFont typeface="Arial" panose="020B0604020202020204" pitchFamily="34" charset="0"/>
              <a:buChar char="•"/>
            </a:pPr>
            <a:r>
              <a:rPr lang="fr-CA" dirty="0"/>
              <a:t>l’apprenant comme acteur social</a:t>
            </a:r>
          </a:p>
          <a:p>
            <a:pPr marL="285750" indent="-285750">
              <a:buFont typeface="Arial" panose="020B0604020202020204" pitchFamily="34" charset="0"/>
              <a:buChar char="•"/>
            </a:pPr>
            <a:endParaRPr lang="fr-CA" dirty="0"/>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403661878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duotone>
              <a:schemeClr val="accent6">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pic>
        <p:nvPicPr>
          <p:cNvPr id="1026" name="Picture 2" descr="Image result for alphab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791" y="331596"/>
            <a:ext cx="11605846" cy="60792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808382" y="993912"/>
            <a:ext cx="9144000" cy="899285"/>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u="sng" dirty="0"/>
              <a:t>La mise au point d’aujourd’hui</a:t>
            </a:r>
            <a:endParaRPr lang="en-CA" b="1" u="sng" dirty="0"/>
          </a:p>
        </p:txBody>
      </p:sp>
      <p:grpSp>
        <p:nvGrpSpPr>
          <p:cNvPr id="2" name="Group 1"/>
          <p:cNvGrpSpPr/>
          <p:nvPr/>
        </p:nvGrpSpPr>
        <p:grpSpPr>
          <a:xfrm>
            <a:off x="657713" y="2079583"/>
            <a:ext cx="9445337" cy="1444625"/>
            <a:chOff x="735330" y="1680368"/>
            <a:chExt cx="9445337" cy="1444625"/>
          </a:xfrm>
        </p:grpSpPr>
        <p:sp>
          <p:nvSpPr>
            <p:cNvPr id="4" name="Text Placeholder 2"/>
            <p:cNvSpPr txBox="1">
              <a:spLocks/>
            </p:cNvSpPr>
            <p:nvPr/>
          </p:nvSpPr>
          <p:spPr>
            <a:xfrm>
              <a:off x="735330" y="2174025"/>
              <a:ext cx="7132320" cy="8358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dirty="0"/>
                <a:t>La documentation pédagogique</a:t>
              </a:r>
            </a:p>
            <a:p>
              <a:pPr marL="203200" indent="0">
                <a:buFont typeface="Arial" panose="020B0604020202020204" pitchFamily="34" charset="0"/>
                <a:buNone/>
              </a:pPr>
              <a:endParaRPr lang="fr-CA" dirty="0"/>
            </a:p>
            <a:p>
              <a:pPr marL="203200" indent="0">
                <a:buFont typeface="Arial" panose="020B0604020202020204" pitchFamily="34" charset="0"/>
                <a:buNone/>
              </a:pPr>
              <a:endParaRPr lang="en-CA" dirty="0"/>
            </a:p>
          </p:txBody>
        </p:sp>
        <p:pic>
          <p:nvPicPr>
            <p:cNvPr id="5" name="Picture 16" descr="Résultats de recherche d'images pour « documentation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7117" y="1680368"/>
              <a:ext cx="1733550" cy="1444625"/>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657714" y="4175236"/>
            <a:ext cx="9445336" cy="1584372"/>
            <a:chOff x="735330" y="3412334"/>
            <a:chExt cx="9445336" cy="1584372"/>
          </a:xfrm>
        </p:grpSpPr>
        <p:pic>
          <p:nvPicPr>
            <p:cNvPr id="6" name="Picture 18" descr="Résultats de recherche d'images pour « littératie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45671" y="3412334"/>
              <a:ext cx="2534995" cy="1584372"/>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35330" y="3511438"/>
              <a:ext cx="6583680" cy="867930"/>
            </a:xfrm>
            <a:prstGeom prst="rect">
              <a:avLst/>
            </a:prstGeom>
            <a:noFill/>
          </p:spPr>
          <p:txBody>
            <a:bodyPr wrap="square" rtlCol="0">
              <a:spAutoFit/>
            </a:bodyPr>
            <a:lstStyle/>
            <a:p>
              <a:pPr marL="228600" indent="-228600">
                <a:lnSpc>
                  <a:spcPct val="90000"/>
                </a:lnSpc>
                <a:spcBef>
                  <a:spcPts val="1000"/>
                </a:spcBef>
                <a:spcAft>
                  <a:spcPts val="1120"/>
                </a:spcAft>
                <a:buClr>
                  <a:srgbClr val="127856"/>
                </a:buClr>
                <a:buSzPct val="100000"/>
                <a:buFont typeface="Arial" panose="020B0604020202020204" pitchFamily="34" charset="0"/>
                <a:buChar char="•"/>
                <a:defRPr/>
              </a:pPr>
              <a:r>
                <a:rPr lang="fr-CA" sz="2800" dirty="0">
                  <a:sym typeface="Calibri"/>
                </a:rPr>
                <a:t>Le développement en matière de </a:t>
              </a:r>
              <a:r>
                <a:rPr lang="fr-CA" sz="2800" dirty="0" err="1">
                  <a:sym typeface="Calibri"/>
                </a:rPr>
                <a:t>littératie</a:t>
              </a:r>
              <a:r>
                <a:rPr lang="fr-CA" sz="2800" dirty="0">
                  <a:sym typeface="Calibri"/>
                </a:rPr>
                <a:t> dans un environnement axé sur le jeu</a:t>
              </a:r>
            </a:p>
          </p:txBody>
        </p:sp>
      </p:grpSp>
    </p:spTree>
    <p:extLst>
      <p:ext uri="{BB962C8B-B14F-4D97-AF65-F5344CB8AC3E}">
        <p14:creationId xmlns:p14="http://schemas.microsoft.com/office/powerpoint/2010/main" val="400253570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duotone>
              <a:schemeClr val="accent5">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pic>
        <p:nvPicPr>
          <p:cNvPr id="1026" name="Picture 2" descr="Image result for alphab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547" y="318344"/>
            <a:ext cx="11605846" cy="60792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808382" y="993912"/>
            <a:ext cx="9144000" cy="899285"/>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u="sng" dirty="0"/>
              <a:t>La documentation pédagogique</a:t>
            </a:r>
            <a:endParaRPr lang="en-CA" b="1" u="sng" dirty="0"/>
          </a:p>
        </p:txBody>
      </p:sp>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382" y="2375610"/>
            <a:ext cx="4133850" cy="355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5774438" y="1893197"/>
            <a:ext cx="5320748" cy="3877985"/>
          </a:xfrm>
          <a:prstGeom prst="rect">
            <a:avLst/>
          </a:prstGeom>
          <a:solidFill>
            <a:schemeClr val="accent1">
              <a:lumMod val="20000"/>
              <a:lumOff val="80000"/>
            </a:schemeClr>
          </a:solidFill>
          <a:ln>
            <a:solidFill>
              <a:srgbClr val="000000"/>
            </a:solidFill>
          </a:ln>
        </p:spPr>
        <p:txBody>
          <a:bodyPr wrap="square" rtlCol="0">
            <a:spAutoFit/>
          </a:bodyPr>
          <a:lstStyle/>
          <a:p>
            <a:r>
              <a:rPr lang="fr-FR" sz="2400" dirty="0">
                <a:latin typeface="Calibri" panose="020F0502020204030204" pitchFamily="34" charset="0"/>
                <a:cs typeface="Calibri" panose="020F0502020204030204" pitchFamily="34" charset="0"/>
              </a:rPr>
              <a:t>« </a:t>
            </a:r>
            <a:r>
              <a:rPr lang="fr-FR" dirty="0">
                <a:latin typeface="Calibri" panose="020F0502020204030204" pitchFamily="34" charset="0"/>
                <a:cs typeface="Calibri" panose="020F0502020204030204" pitchFamily="34" charset="0"/>
              </a:rPr>
              <a:t>Le jeune enfant manifeste ses apprentissages en </a:t>
            </a:r>
            <a:r>
              <a:rPr lang="fr-FR" i="1" dirty="0">
                <a:latin typeface="Calibri" panose="020F0502020204030204" pitchFamily="34" charset="0"/>
                <a:cs typeface="Calibri" panose="020F0502020204030204" pitchFamily="34" charset="0"/>
              </a:rPr>
              <a:t>parole </a:t>
            </a:r>
            <a:r>
              <a:rPr lang="fr-FR" dirty="0">
                <a:latin typeface="Calibri" panose="020F0502020204030204" pitchFamily="34" charset="0"/>
                <a:cs typeface="Calibri" panose="020F0502020204030204" pitchFamily="34" charset="0"/>
              </a:rPr>
              <a:t>par ce qu’il ou elle dit, en </a:t>
            </a:r>
            <a:r>
              <a:rPr lang="fr-FR" i="1" dirty="0">
                <a:latin typeface="Calibri" panose="020F0502020204030204" pitchFamily="34" charset="0"/>
                <a:cs typeface="Calibri" panose="020F0502020204030204" pitchFamily="34" charset="0"/>
              </a:rPr>
              <a:t>action </a:t>
            </a:r>
            <a:r>
              <a:rPr lang="fr-FR" dirty="0">
                <a:latin typeface="Calibri" panose="020F0502020204030204" pitchFamily="34" charset="0"/>
                <a:cs typeface="Calibri" panose="020F0502020204030204" pitchFamily="34" charset="0"/>
              </a:rPr>
              <a:t>par ce qu’il ou elle fait et en </a:t>
            </a:r>
            <a:r>
              <a:rPr lang="fr-FR" i="1" dirty="0">
                <a:latin typeface="Calibri" panose="020F0502020204030204" pitchFamily="34" charset="0"/>
                <a:cs typeface="Calibri" panose="020F0502020204030204" pitchFamily="34" charset="0"/>
              </a:rPr>
              <a:t>représentation </a:t>
            </a:r>
            <a:r>
              <a:rPr lang="fr-FR" dirty="0">
                <a:latin typeface="Calibri" panose="020F0502020204030204" pitchFamily="34" charset="0"/>
                <a:cs typeface="Calibri" panose="020F0502020204030204" pitchFamily="34" charset="0"/>
              </a:rPr>
              <a:t>par ce qu’il ou elle illustre. L’équipe pédagogique observe l’enfant, l’écoute et lui pose des questions exploratoires afin de pouvoir consigner et interpréter son raisonnement et son apprentissage et, dans leurs interactions avec l’enfant, les membres de l’équipe développent une compréhension partagée de son apprentissage et en déterminent les prochaines étapes. »</a:t>
            </a:r>
          </a:p>
          <a:p>
            <a:endParaRPr lang="fr-FR" sz="2400" dirty="0">
              <a:latin typeface="Calibri" panose="020F0502020204030204" pitchFamily="34" charset="0"/>
              <a:cs typeface="Calibri" panose="020F0502020204030204" pitchFamily="34" charset="0"/>
            </a:endParaRPr>
          </a:p>
          <a:p>
            <a:pPr algn="r"/>
            <a:r>
              <a:rPr lang="en-CA" i="1" dirty="0"/>
              <a:t>Programme de la </a:t>
            </a:r>
            <a:r>
              <a:rPr lang="en-CA" i="1" dirty="0" err="1"/>
              <a:t>maternelle</a:t>
            </a:r>
            <a:r>
              <a:rPr lang="en-CA" i="1" dirty="0"/>
              <a:t> et du </a:t>
            </a:r>
            <a:r>
              <a:rPr lang="en-CA" i="1" dirty="0" err="1"/>
              <a:t>jardin</a:t>
            </a:r>
            <a:r>
              <a:rPr lang="en-CA" i="1" dirty="0"/>
              <a:t> </a:t>
            </a:r>
            <a:r>
              <a:rPr lang="en-CA" i="1" dirty="0" err="1"/>
              <a:t>d’enfants</a:t>
            </a:r>
            <a:r>
              <a:rPr lang="en-CA" i="1" dirty="0"/>
              <a:t>, p.44</a:t>
            </a:r>
          </a:p>
        </p:txBody>
      </p:sp>
    </p:spTree>
    <p:extLst>
      <p:ext uri="{BB962C8B-B14F-4D97-AF65-F5344CB8AC3E}">
        <p14:creationId xmlns:p14="http://schemas.microsoft.com/office/powerpoint/2010/main" val="2441832246"/>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duotone>
              <a:schemeClr val="accent6">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pic>
        <p:nvPicPr>
          <p:cNvPr id="1026" name="Picture 2" descr="Image result for alphab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791" y="331596"/>
            <a:ext cx="11605846" cy="60792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808382" y="993912"/>
            <a:ext cx="9144000" cy="899285"/>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u="sng" dirty="0"/>
              <a:t>Le développement en matière de </a:t>
            </a:r>
            <a:r>
              <a:rPr lang="fr-CA" b="1" u="sng" dirty="0" err="1"/>
              <a:t>littératie</a:t>
            </a:r>
            <a:r>
              <a:rPr lang="fr-CA" b="1" u="sng" dirty="0"/>
              <a:t> dans un environnement axé sur le jeu</a:t>
            </a:r>
            <a:endParaRPr lang="en-CA" b="1" u="sng" dirty="0"/>
          </a:p>
        </p:txBody>
      </p:sp>
      <p:sp>
        <p:nvSpPr>
          <p:cNvPr id="9" name="Rectangle 8"/>
          <p:cNvSpPr/>
          <p:nvPr/>
        </p:nvSpPr>
        <p:spPr>
          <a:xfrm>
            <a:off x="929618" y="2336141"/>
            <a:ext cx="6096000" cy="3631763"/>
          </a:xfrm>
          <a:prstGeom prst="rect">
            <a:avLst/>
          </a:prstGeom>
          <a:solidFill>
            <a:schemeClr val="bg1">
              <a:lumMod val="95000"/>
            </a:schemeClr>
          </a:solidFill>
          <a:ln>
            <a:solidFill>
              <a:srgbClr val="000000"/>
            </a:solidFill>
          </a:ln>
        </p:spPr>
        <p:txBody>
          <a:bodyPr>
            <a:spAutoFit/>
          </a:bodyPr>
          <a:lstStyle/>
          <a:p>
            <a:pPr marL="203200" indent="0">
              <a:buNone/>
            </a:pPr>
            <a:r>
              <a:rPr lang="fr-FR" dirty="0"/>
              <a:t>Quels que soient leur âge ou le niveau scolaire, les apprenantes et apprenants d’une langue seconde passent par des stades d’acquisition du langage qui varient parfois selon leur expérience. …Ils imitent les modèles de langage que présente leur enseignante ou enseignant et essaient graduellement d’ajouter de plus en plus de mots et de phrases en français dans leurs propos. Ils communiquent en français avec leur enseignante ou enseignant et continuent de parler anglais avec leurs camarades. Une fois que les élèves sont à l’aise avec la langue, ils tentent de parler spontanément, de généraliser les règles linguistiques, et ils commencent à se corriger.</a:t>
            </a:r>
          </a:p>
          <a:p>
            <a:pPr marL="203200" indent="0" algn="r">
              <a:buNone/>
            </a:pPr>
            <a:r>
              <a:rPr lang="fr-FR" sz="1400" i="1" dirty="0"/>
              <a:t>Prologue: La communication orale à la base de la </a:t>
            </a:r>
            <a:r>
              <a:rPr lang="fr-FR" sz="1400" i="1" dirty="0" err="1"/>
              <a:t>littératie</a:t>
            </a:r>
            <a:r>
              <a:rPr lang="fr-FR" sz="1400" i="1" dirty="0"/>
              <a:t>, p.7</a:t>
            </a:r>
            <a:endParaRPr lang="en-CA" sz="1400" i="1" dirty="0"/>
          </a:p>
        </p:txBody>
      </p:sp>
      <p:pic>
        <p:nvPicPr>
          <p:cNvPr id="11" name="Picture 10"/>
          <p:cNvPicPr>
            <a:picLocks noChangeAspect="1"/>
          </p:cNvPicPr>
          <p:nvPr/>
        </p:nvPicPr>
        <p:blipFill>
          <a:blip r:embed="rId5"/>
          <a:stretch>
            <a:fillRect/>
          </a:stretch>
        </p:blipFill>
        <p:spPr>
          <a:xfrm>
            <a:off x="8603561" y="2124500"/>
            <a:ext cx="1416051" cy="1811814"/>
          </a:xfrm>
          <a:prstGeom prst="rect">
            <a:avLst/>
          </a:prstGeom>
        </p:spPr>
      </p:pic>
      <p:sp>
        <p:nvSpPr>
          <p:cNvPr id="12" name="TextBox 11"/>
          <p:cNvSpPr txBox="1"/>
          <p:nvPr/>
        </p:nvSpPr>
        <p:spPr>
          <a:xfrm>
            <a:off x="7487478" y="4505739"/>
            <a:ext cx="1961323" cy="1462165"/>
          </a:xfrm>
          <a:prstGeom prst="rect">
            <a:avLst/>
          </a:prstGeom>
          <a:noFill/>
        </p:spPr>
        <p:txBody>
          <a:bodyPr wrap="square" rtlCol="0">
            <a:spAutoFit/>
          </a:bodyPr>
          <a:lstStyle/>
          <a:p>
            <a:endParaRPr lang="en-CA"/>
          </a:p>
        </p:txBody>
      </p:sp>
      <p:sp>
        <p:nvSpPr>
          <p:cNvPr id="13" name="TextBox 12"/>
          <p:cNvSpPr txBox="1"/>
          <p:nvPr/>
        </p:nvSpPr>
        <p:spPr>
          <a:xfrm>
            <a:off x="7818783" y="3591339"/>
            <a:ext cx="1783384" cy="2213113"/>
          </a:xfrm>
          <a:prstGeom prst="rect">
            <a:avLst/>
          </a:prstGeom>
          <a:noFill/>
        </p:spPr>
        <p:txBody>
          <a:bodyPr wrap="square" rtlCol="0">
            <a:spAutoFit/>
          </a:bodyPr>
          <a:lstStyle/>
          <a:p>
            <a:endParaRPr lang="en-CA" dirty="0"/>
          </a:p>
        </p:txBody>
      </p:sp>
      <p:sp>
        <p:nvSpPr>
          <p:cNvPr id="15" name="TextBox 14"/>
          <p:cNvSpPr txBox="1"/>
          <p:nvPr/>
        </p:nvSpPr>
        <p:spPr>
          <a:xfrm>
            <a:off x="7971183" y="3743739"/>
            <a:ext cx="1783384" cy="2213113"/>
          </a:xfrm>
          <a:prstGeom prst="rect">
            <a:avLst/>
          </a:prstGeom>
          <a:noFill/>
        </p:spPr>
        <p:txBody>
          <a:bodyPr wrap="square" rtlCol="0">
            <a:spAutoFit/>
          </a:bodyPr>
          <a:lstStyle/>
          <a:p>
            <a:endParaRPr lang="en-CA" dirty="0"/>
          </a:p>
        </p:txBody>
      </p:sp>
      <p:sp>
        <p:nvSpPr>
          <p:cNvPr id="16" name="TextBox 15"/>
          <p:cNvSpPr txBox="1"/>
          <p:nvPr/>
        </p:nvSpPr>
        <p:spPr>
          <a:xfrm>
            <a:off x="8089970" y="3896139"/>
            <a:ext cx="1783384" cy="2213113"/>
          </a:xfrm>
          <a:prstGeom prst="rect">
            <a:avLst/>
          </a:prstGeom>
          <a:noFill/>
        </p:spPr>
        <p:txBody>
          <a:bodyPr wrap="square" rtlCol="0">
            <a:spAutoFit/>
          </a:bodyPr>
          <a:lstStyle/>
          <a:p>
            <a:endParaRPr lang="en-CA" dirty="0"/>
          </a:p>
        </p:txBody>
      </p:sp>
      <p:pic>
        <p:nvPicPr>
          <p:cNvPr id="14" name="Picture 13"/>
          <p:cNvPicPr>
            <a:picLocks noChangeAspect="1"/>
          </p:cNvPicPr>
          <p:nvPr/>
        </p:nvPicPr>
        <p:blipFill>
          <a:blip r:embed="rId6"/>
          <a:stretch>
            <a:fillRect/>
          </a:stretch>
        </p:blipFill>
        <p:spPr>
          <a:xfrm>
            <a:off x="8572799" y="4095633"/>
            <a:ext cx="1459273" cy="1854300"/>
          </a:xfrm>
          <a:prstGeom prst="rect">
            <a:avLst/>
          </a:prstGeom>
        </p:spPr>
      </p:pic>
      <p:graphicFrame>
        <p:nvGraphicFramePr>
          <p:cNvPr id="19" name="Table 18"/>
          <p:cNvGraphicFramePr>
            <a:graphicFrameLocks noGrp="1"/>
          </p:cNvGraphicFramePr>
          <p:nvPr>
            <p:extLst>
              <p:ext uri="{D42A27DB-BD31-4B8C-83A1-F6EECF244321}">
                <p14:modId xmlns:p14="http://schemas.microsoft.com/office/powerpoint/2010/main" val="2089830446"/>
              </p:ext>
            </p:extLst>
          </p:nvPr>
        </p:nvGraphicFramePr>
        <p:xfrm>
          <a:off x="649356" y="2057297"/>
          <a:ext cx="10880034" cy="4083468"/>
        </p:xfrm>
        <a:graphic>
          <a:graphicData uri="http://schemas.openxmlformats.org/drawingml/2006/table">
            <a:tbl>
              <a:tblPr firstRow="1" bandRow="1">
                <a:tableStyleId>{5C22544A-7EE6-4342-B048-85BDC9FD1C3A}</a:tableStyleId>
              </a:tblPr>
              <a:tblGrid>
                <a:gridCol w="5440017">
                  <a:extLst>
                    <a:ext uri="{9D8B030D-6E8A-4147-A177-3AD203B41FA5}">
                      <a16:colId xmlns:a16="http://schemas.microsoft.com/office/drawing/2014/main" val="20000"/>
                    </a:ext>
                  </a:extLst>
                </a:gridCol>
                <a:gridCol w="5440017">
                  <a:extLst>
                    <a:ext uri="{9D8B030D-6E8A-4147-A177-3AD203B41FA5}">
                      <a16:colId xmlns:a16="http://schemas.microsoft.com/office/drawing/2014/main" val="20001"/>
                    </a:ext>
                  </a:extLst>
                </a:gridCol>
              </a:tblGrid>
              <a:tr h="558658">
                <a:tc gridSpan="2">
                  <a:txBody>
                    <a:bodyPr/>
                    <a:lstStyle/>
                    <a:p>
                      <a:endParaRPr lang="en-CA" dirty="0"/>
                    </a:p>
                  </a:txBody>
                  <a:tcPr/>
                </a:tc>
                <a:tc hMerge="1">
                  <a:txBody>
                    <a:bodyPr/>
                    <a:lstStyle/>
                    <a:p>
                      <a:endParaRPr lang="en-CA" dirty="0"/>
                    </a:p>
                  </a:txBody>
                  <a:tcPr/>
                </a:tc>
                <a:extLst>
                  <a:ext uri="{0D108BD9-81ED-4DB2-BD59-A6C34878D82A}">
                    <a16:rowId xmlns:a16="http://schemas.microsoft.com/office/drawing/2014/main" val="10000"/>
                  </a:ext>
                </a:extLst>
              </a:tr>
              <a:tr h="558658">
                <a:tc>
                  <a:txBody>
                    <a:bodyPr/>
                    <a:lstStyle/>
                    <a:p>
                      <a:pPr marL="285750" indent="-285750" algn="l">
                        <a:buFont typeface="Arial" panose="020B0604020202020204" pitchFamily="34" charset="0"/>
                        <a:buChar char="•"/>
                      </a:pPr>
                      <a:r>
                        <a:rPr lang="fr-CA" sz="1400" dirty="0"/>
                        <a:t>Simplifier</a:t>
                      </a:r>
                      <a:r>
                        <a:rPr lang="fr-CA" sz="1400" baseline="0" dirty="0"/>
                        <a:t> le langage</a:t>
                      </a:r>
                      <a:endParaRPr lang="en-CA" sz="1400" dirty="0"/>
                    </a:p>
                  </a:txBody>
                  <a:tcPr/>
                </a:tc>
                <a:tc>
                  <a:txBody>
                    <a:bodyPr/>
                    <a:lstStyle/>
                    <a:p>
                      <a:pPr marL="285750" indent="-285750" algn="l">
                        <a:buFont typeface="Arial" panose="020B0604020202020204" pitchFamily="34" charset="0"/>
                        <a:buChar char="•"/>
                      </a:pPr>
                      <a:r>
                        <a:rPr lang="fr-CA" sz="1400" dirty="0"/>
                        <a:t>Modéliser le niveau de langue que vous voulez que les enfants utilisent</a:t>
                      </a:r>
                      <a:endParaRPr lang="en-CA" sz="1400" dirty="0"/>
                    </a:p>
                  </a:txBody>
                  <a:tcPr/>
                </a:tc>
                <a:extLst>
                  <a:ext uri="{0D108BD9-81ED-4DB2-BD59-A6C34878D82A}">
                    <a16:rowId xmlns:a16="http://schemas.microsoft.com/office/drawing/2014/main" val="10001"/>
                  </a:ext>
                </a:extLst>
              </a:tr>
              <a:tr h="558658">
                <a:tc>
                  <a:txBody>
                    <a:bodyPr/>
                    <a:lstStyle/>
                    <a:p>
                      <a:pPr marL="285750" indent="-285750" algn="l">
                        <a:buFont typeface="Arial" panose="020B0604020202020204" pitchFamily="34" charset="0"/>
                        <a:buChar char="•"/>
                      </a:pPr>
                      <a:r>
                        <a:rPr lang="fr-CA" sz="1400" dirty="0"/>
                        <a:t>Lire une histoire</a:t>
                      </a:r>
                      <a:r>
                        <a:rPr lang="fr-CA" sz="1400" baseline="0" dirty="0"/>
                        <a:t> en français</a:t>
                      </a:r>
                      <a:endParaRPr lang="en-CA" sz="1400" dirty="0"/>
                    </a:p>
                  </a:txBody>
                  <a:tcPr/>
                </a:tc>
                <a:tc>
                  <a:txBody>
                    <a:bodyPr/>
                    <a:lstStyle/>
                    <a:p>
                      <a:pPr marL="285750" indent="-285750" algn="l">
                        <a:buFont typeface="Arial" panose="020B0604020202020204" pitchFamily="34" charset="0"/>
                        <a:buChar char="•"/>
                      </a:pPr>
                      <a:r>
                        <a:rPr lang="fr-CA" sz="1400" dirty="0"/>
                        <a:t>Donner le chance aux apprenants d’interagir</a:t>
                      </a:r>
                      <a:r>
                        <a:rPr lang="fr-CA" sz="1400" baseline="0" dirty="0"/>
                        <a:t> et de vire l’histoire en français</a:t>
                      </a:r>
                      <a:endParaRPr lang="en-CA" sz="1400" dirty="0"/>
                    </a:p>
                  </a:txBody>
                  <a:tcPr/>
                </a:tc>
                <a:extLst>
                  <a:ext uri="{0D108BD9-81ED-4DB2-BD59-A6C34878D82A}">
                    <a16:rowId xmlns:a16="http://schemas.microsoft.com/office/drawing/2014/main" val="10002"/>
                  </a:ext>
                </a:extLst>
              </a:tr>
              <a:tr h="558658">
                <a:tc>
                  <a:txBody>
                    <a:bodyPr/>
                    <a:lstStyle/>
                    <a:p>
                      <a:pPr marL="285750" indent="-285750" algn="l">
                        <a:buFont typeface="Arial" panose="020B0604020202020204" pitchFamily="34" charset="0"/>
                        <a:buChar char="•"/>
                      </a:pPr>
                      <a:r>
                        <a:rPr lang="fr-CA" sz="1400" dirty="0"/>
                        <a:t>Parler en anglais</a:t>
                      </a:r>
                      <a:r>
                        <a:rPr lang="fr-CA" sz="1400" baseline="0" dirty="0"/>
                        <a:t> pour soutenir la compréhension</a:t>
                      </a:r>
                      <a:endParaRPr lang="en-CA" sz="1400" dirty="0"/>
                    </a:p>
                  </a:txBody>
                  <a:tcPr/>
                </a:tc>
                <a:tc>
                  <a:txBody>
                    <a:bodyPr/>
                    <a:lstStyle/>
                    <a:p>
                      <a:pPr marL="285750" indent="-285750" algn="l">
                        <a:buFont typeface="Arial" panose="020B0604020202020204" pitchFamily="34" charset="0"/>
                        <a:buChar char="•"/>
                      </a:pPr>
                      <a:r>
                        <a:rPr lang="fr-CA" sz="1400" dirty="0"/>
                        <a:t>Utiliser</a:t>
                      </a:r>
                      <a:r>
                        <a:rPr lang="fr-CA" sz="1400" baseline="0" dirty="0"/>
                        <a:t> le français à tout temps comme langue d’enseignement </a:t>
                      </a:r>
                    </a:p>
                    <a:p>
                      <a:pPr marL="285750" indent="-285750" algn="l">
                        <a:buFont typeface="Arial" panose="020B0604020202020204" pitchFamily="34" charset="0"/>
                        <a:buChar char="•"/>
                      </a:pPr>
                      <a:r>
                        <a:rPr lang="fr-CA" sz="1400" baseline="0" dirty="0"/>
                        <a:t>Gestes/indices visuels</a:t>
                      </a:r>
                    </a:p>
                  </a:txBody>
                  <a:tcPr/>
                </a:tc>
                <a:extLst>
                  <a:ext uri="{0D108BD9-81ED-4DB2-BD59-A6C34878D82A}">
                    <a16:rowId xmlns:a16="http://schemas.microsoft.com/office/drawing/2014/main" val="10003"/>
                  </a:ext>
                </a:extLst>
              </a:tr>
              <a:tr h="558658">
                <a:tc>
                  <a:txBody>
                    <a:bodyPr/>
                    <a:lstStyle/>
                    <a:p>
                      <a:pPr marL="285750" indent="-285750" algn="l">
                        <a:buFont typeface="Arial" panose="020B0604020202020204" pitchFamily="34" charset="0"/>
                        <a:buChar char="•"/>
                      </a:pPr>
                      <a:r>
                        <a:rPr lang="fr-CA" sz="1400" dirty="0"/>
                        <a:t>traduire</a:t>
                      </a:r>
                      <a:endParaRPr lang="en-CA" sz="1400" dirty="0"/>
                    </a:p>
                  </a:txBody>
                  <a:tcPr/>
                </a:tc>
                <a:tc>
                  <a:txBody>
                    <a:bodyPr/>
                    <a:lstStyle/>
                    <a:p>
                      <a:pPr marL="285750" indent="-285750" algn="l">
                        <a:buFont typeface="Arial" panose="020B0604020202020204" pitchFamily="34" charset="0"/>
                        <a:buChar char="•"/>
                      </a:pPr>
                      <a:r>
                        <a:rPr lang="fr-CA" sz="1400" dirty="0"/>
                        <a:t>Décrire</a:t>
                      </a:r>
                      <a:r>
                        <a:rPr lang="fr-CA" sz="1400" baseline="0" dirty="0"/>
                        <a:t> les mots de différentes façon</a:t>
                      </a:r>
                      <a:endParaRPr lang="en-CA" sz="1400" dirty="0"/>
                    </a:p>
                  </a:txBody>
                  <a:tcPr/>
                </a:tc>
                <a:extLst>
                  <a:ext uri="{0D108BD9-81ED-4DB2-BD59-A6C34878D82A}">
                    <a16:rowId xmlns:a16="http://schemas.microsoft.com/office/drawing/2014/main" val="10004"/>
                  </a:ext>
                </a:extLst>
              </a:tr>
              <a:tr h="558658">
                <a:tc>
                  <a:txBody>
                    <a:bodyPr/>
                    <a:lstStyle/>
                    <a:p>
                      <a:pPr marL="285750" indent="-285750" algn="l">
                        <a:buFont typeface="Arial" panose="020B0604020202020204" pitchFamily="34" charset="0"/>
                        <a:buChar char="•"/>
                      </a:pPr>
                      <a:r>
                        <a:rPr lang="fr-CA" sz="1400" dirty="0"/>
                        <a:t>Enseigner le vocabulaire</a:t>
                      </a:r>
                      <a:r>
                        <a:rPr lang="fr-CA" sz="1400" baseline="0" dirty="0"/>
                        <a:t> principalement à travers les noms</a:t>
                      </a:r>
                      <a:endParaRPr lang="en-CA" sz="1400"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400" dirty="0"/>
                        <a:t>Développer</a:t>
                      </a:r>
                      <a:r>
                        <a:rPr lang="fr-CA" sz="1400" baseline="0" dirty="0"/>
                        <a:t> le vocabulaire en contexte (y inclure les actions et les descripteurs)</a:t>
                      </a:r>
                      <a:endParaRPr lang="en-CA" sz="1400" dirty="0"/>
                    </a:p>
                  </a:txBody>
                  <a:tcPr/>
                </a:tc>
                <a:extLst>
                  <a:ext uri="{0D108BD9-81ED-4DB2-BD59-A6C34878D82A}">
                    <a16:rowId xmlns:a16="http://schemas.microsoft.com/office/drawing/2014/main" val="10005"/>
                  </a:ext>
                </a:extLst>
              </a:tr>
              <a:tr h="558658">
                <a:tc>
                  <a:txBody>
                    <a:bodyPr/>
                    <a:lstStyle/>
                    <a:p>
                      <a:pPr marL="285750" indent="-285750" algn="l">
                        <a:buFont typeface="Arial" panose="020B0604020202020204" pitchFamily="34" charset="0"/>
                        <a:buChar char="•"/>
                      </a:pPr>
                      <a:r>
                        <a:rPr lang="fr-CA" sz="1400" dirty="0"/>
                        <a:t>Afficher beaucoup de vocabulaire</a:t>
                      </a:r>
                      <a:r>
                        <a:rPr lang="fr-CA" sz="1400" baseline="0" dirty="0"/>
                        <a:t> sur les murs</a:t>
                      </a:r>
                      <a:endParaRPr lang="en-CA" sz="1400" dirty="0"/>
                    </a:p>
                  </a:txBody>
                  <a:tcPr/>
                </a:tc>
                <a:tc>
                  <a:txBody>
                    <a:bodyPr/>
                    <a:lstStyle/>
                    <a:p>
                      <a:pPr marL="285750" indent="-285750" algn="l">
                        <a:buFont typeface="Arial" panose="020B0604020202020204" pitchFamily="34" charset="0"/>
                        <a:buChar char="•"/>
                      </a:pPr>
                      <a:r>
                        <a:rPr lang="fr-CA" sz="1400" dirty="0"/>
                        <a:t>Afficher le vocabulaire axé sur le contexte</a:t>
                      </a:r>
                    </a:p>
                    <a:p>
                      <a:pPr marL="285750" indent="-285750" algn="l">
                        <a:buFont typeface="Arial" panose="020B0604020202020204" pitchFamily="34" charset="0"/>
                        <a:buChar char="•"/>
                      </a:pPr>
                      <a:r>
                        <a:rPr lang="fr-CA" sz="1400" dirty="0"/>
                        <a:t>Inciter</a:t>
                      </a:r>
                      <a:r>
                        <a:rPr lang="fr-CA" sz="1400" baseline="0" dirty="0"/>
                        <a:t> la curiosité</a:t>
                      </a:r>
                    </a:p>
                    <a:p>
                      <a:pPr marL="285750" indent="-285750" algn="l">
                        <a:buFont typeface="Arial" panose="020B0604020202020204" pitchFamily="34" charset="0"/>
                        <a:buChar char="•"/>
                      </a:pPr>
                      <a:r>
                        <a:rPr lang="fr-CA" sz="1400" baseline="0" dirty="0"/>
                        <a:t>Visuel, tactile</a:t>
                      </a:r>
                      <a:endParaRPr lang="en-CA" sz="1400" dirty="0"/>
                    </a:p>
                  </a:txBody>
                  <a:tcPr/>
                </a:tc>
                <a:extLst>
                  <a:ext uri="{0D108BD9-81ED-4DB2-BD59-A6C34878D82A}">
                    <a16:rowId xmlns:a16="http://schemas.microsoft.com/office/drawing/2014/main" val="10006"/>
                  </a:ext>
                </a:extLst>
              </a:tr>
            </a:tbl>
          </a:graphicData>
        </a:graphic>
      </p:graphicFrame>
      <p:sp>
        <p:nvSpPr>
          <p:cNvPr id="22" name="Right Arrow 21"/>
          <p:cNvSpPr/>
          <p:nvPr/>
        </p:nvSpPr>
        <p:spPr>
          <a:xfrm>
            <a:off x="2094328" y="2188762"/>
            <a:ext cx="7779026" cy="33075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17739075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duotone>
              <a:schemeClr val="accent1">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pic>
        <p:nvPicPr>
          <p:cNvPr id="1026" name="Picture 2" descr="Image result for alphab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558" y="389856"/>
            <a:ext cx="11605846" cy="60792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808382" y="993912"/>
            <a:ext cx="9144000" cy="899285"/>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u="sng" dirty="0"/>
              <a:t>Les petits en maternelle</a:t>
            </a:r>
            <a:endParaRPr lang="en-CA" b="1" u="sng" dirty="0"/>
          </a:p>
        </p:txBody>
      </p:sp>
      <p:pic>
        <p:nvPicPr>
          <p:cNvPr id="2052" name="Picture 4" descr="https://i2.wp.com/transformingfsl.ca/wp-content/uploads/2018/09/Interagir-avec-lenvironnement-1.png?fit=800%2C450&amp;ssl=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72423" y="2698510"/>
            <a:ext cx="1297305" cy="729734"/>
          </a:xfrm>
          <a:prstGeom prst="rect">
            <a:avLst/>
          </a:prstGeom>
          <a:noFill/>
          <a:ln w="12700">
            <a:solidFill>
              <a:srgbClr val="000000"/>
            </a:solidFill>
          </a:ln>
          <a:extLst>
            <a:ext uri="{909E8E84-426E-40DD-AFC4-6F175D3DCCD1}">
              <a14:hiddenFill xmlns:a14="http://schemas.microsoft.com/office/drawing/2010/main">
                <a:solidFill>
                  <a:srgbClr val="FFFFFF"/>
                </a:solidFill>
              </a14:hiddenFill>
            </a:ext>
          </a:extLst>
        </p:spPr>
      </p:pic>
      <p:pic>
        <p:nvPicPr>
          <p:cNvPr id="6" name="Picture 4" descr="https://i2.wp.com/transformingfsl.ca/wp-content/uploads/2018/09/Interagir-avec-lenvironnement.png?fit=800%2C450&amp;ssl=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72422" y="1913038"/>
            <a:ext cx="1297305" cy="729734"/>
          </a:xfrm>
          <a:prstGeom prst="rect">
            <a:avLst/>
          </a:prstGeom>
          <a:noFill/>
          <a:ln w="12700">
            <a:solidFill>
              <a:srgbClr val="000000"/>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15384" y="2333297"/>
            <a:ext cx="3139440" cy="369332"/>
          </a:xfrm>
          <a:prstGeom prst="rect">
            <a:avLst/>
          </a:prstGeom>
          <a:noFill/>
        </p:spPr>
        <p:txBody>
          <a:bodyPr wrap="square" rtlCol="0">
            <a:spAutoFit/>
          </a:bodyPr>
          <a:lstStyle/>
          <a:p>
            <a:r>
              <a:rPr lang="fr-CA" dirty="0"/>
              <a:t>Interagir avec l’environnement </a:t>
            </a:r>
            <a:endParaRPr lang="en-CA" dirty="0"/>
          </a:p>
        </p:txBody>
      </p:sp>
      <p:sp>
        <p:nvSpPr>
          <p:cNvPr id="8" name="TextBox 7"/>
          <p:cNvSpPr txBox="1"/>
          <p:nvPr/>
        </p:nvSpPr>
        <p:spPr>
          <a:xfrm>
            <a:off x="6469727" y="3063377"/>
            <a:ext cx="4409440" cy="369332"/>
          </a:xfrm>
          <a:prstGeom prst="rect">
            <a:avLst/>
          </a:prstGeom>
          <a:noFill/>
        </p:spPr>
        <p:txBody>
          <a:bodyPr wrap="square" rtlCol="0">
            <a:spAutoFit/>
          </a:bodyPr>
          <a:lstStyle/>
          <a:p>
            <a:r>
              <a:rPr lang="fr-CA" dirty="0"/>
              <a:t>Interagir avec leurs pairs et les adultes </a:t>
            </a:r>
            <a:endParaRPr lang="en-CA" dirty="0"/>
          </a:p>
        </p:txBody>
      </p:sp>
      <p:pic>
        <p:nvPicPr>
          <p:cNvPr id="2054" name="Picture 6" descr="https://i0.wp.com/transformingfsl.ca/wp-content/uploads/2018/09/Interagir-avec-leurs-pairs-et-les-adultes.png?fit=800%2C450&amp;ssl=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67794" y="3513300"/>
            <a:ext cx="1306560" cy="734940"/>
          </a:xfrm>
          <a:prstGeom prst="rect">
            <a:avLst/>
          </a:prstGeom>
          <a:noFill/>
          <a:ln w="12700">
            <a:solidFill>
              <a:srgbClr val="000000"/>
            </a:solid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357794" y="3880770"/>
            <a:ext cx="3810000" cy="369332"/>
          </a:xfrm>
          <a:prstGeom prst="rect">
            <a:avLst/>
          </a:prstGeom>
          <a:noFill/>
        </p:spPr>
        <p:txBody>
          <a:bodyPr wrap="square" rtlCol="0">
            <a:spAutoFit/>
          </a:bodyPr>
          <a:lstStyle/>
          <a:p>
            <a:r>
              <a:rPr lang="fr-CA" dirty="0"/>
              <a:t>Communication verbale et non verbale</a:t>
            </a:r>
            <a:endParaRPr lang="en-CA" dirty="0"/>
          </a:p>
        </p:txBody>
      </p:sp>
      <p:pic>
        <p:nvPicPr>
          <p:cNvPr id="2058" name="Picture 10" descr="https://i1.wp.com/transformingfsl.ca/wp-content/uploads/2018/09/Rendre-l-apprentissage-visible.png?fit=800%2C450&amp;ssl=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67793" y="4328831"/>
            <a:ext cx="1301933" cy="732337"/>
          </a:xfrm>
          <a:prstGeom prst="rect">
            <a:avLst/>
          </a:prstGeom>
          <a:noFill/>
          <a:ln w="12700">
            <a:solidFill>
              <a:srgbClr val="000000"/>
            </a:solidFill>
          </a:ln>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469726" y="4694999"/>
            <a:ext cx="3810000" cy="369332"/>
          </a:xfrm>
          <a:prstGeom prst="rect">
            <a:avLst/>
          </a:prstGeom>
          <a:noFill/>
        </p:spPr>
        <p:txBody>
          <a:bodyPr wrap="square" rtlCol="0">
            <a:spAutoFit/>
          </a:bodyPr>
          <a:lstStyle/>
          <a:p>
            <a:r>
              <a:rPr lang="fr-CA" dirty="0"/>
              <a:t>Rendre l’apprentissage visible</a:t>
            </a:r>
            <a:endParaRPr lang="en-CA" dirty="0"/>
          </a:p>
        </p:txBody>
      </p:sp>
      <p:sp>
        <p:nvSpPr>
          <p:cNvPr id="21" name="TextBox 20"/>
          <p:cNvSpPr txBox="1"/>
          <p:nvPr/>
        </p:nvSpPr>
        <p:spPr>
          <a:xfrm>
            <a:off x="2328743" y="5512070"/>
            <a:ext cx="2838933" cy="369332"/>
          </a:xfrm>
          <a:prstGeom prst="rect">
            <a:avLst/>
          </a:prstGeom>
          <a:noFill/>
        </p:spPr>
        <p:txBody>
          <a:bodyPr wrap="square" rtlCol="0">
            <a:spAutoFit/>
          </a:bodyPr>
          <a:lstStyle/>
          <a:p>
            <a:pPr algn="r"/>
            <a:r>
              <a:rPr lang="fr-CA" dirty="0"/>
              <a:t>Réflexion du cheminement</a:t>
            </a:r>
            <a:endParaRPr lang="en-CA" dirty="0"/>
          </a:p>
        </p:txBody>
      </p:sp>
      <p:sp>
        <p:nvSpPr>
          <p:cNvPr id="15" name="TextBox 14"/>
          <p:cNvSpPr txBox="1"/>
          <p:nvPr/>
        </p:nvSpPr>
        <p:spPr>
          <a:xfrm>
            <a:off x="2686028" y="6021746"/>
            <a:ext cx="6281529" cy="369332"/>
          </a:xfrm>
          <a:prstGeom prst="rect">
            <a:avLst/>
          </a:prstGeom>
          <a:noFill/>
        </p:spPr>
        <p:txBody>
          <a:bodyPr wrap="square" rtlCol="0">
            <a:spAutoFit/>
          </a:bodyPr>
          <a:lstStyle/>
          <a:p>
            <a:r>
              <a:rPr lang="en-CA" dirty="0">
                <a:hlinkClick r:id="rId9"/>
              </a:rPr>
              <a:t>https://transformingfsl.ca/fr/resources/les-petits-en-maternelle/</a:t>
            </a:r>
            <a:r>
              <a:rPr lang="en-CA" dirty="0"/>
              <a:t> </a:t>
            </a:r>
          </a:p>
        </p:txBody>
      </p:sp>
      <p:pic>
        <p:nvPicPr>
          <p:cNvPr id="2" name="Picture 1"/>
          <p:cNvPicPr>
            <a:picLocks noChangeAspect="1"/>
          </p:cNvPicPr>
          <p:nvPr/>
        </p:nvPicPr>
        <p:blipFill>
          <a:blip r:embed="rId10"/>
          <a:stretch>
            <a:fillRect/>
          </a:stretch>
        </p:blipFill>
        <p:spPr>
          <a:xfrm>
            <a:off x="5167676" y="5139897"/>
            <a:ext cx="1302050" cy="732337"/>
          </a:xfrm>
          <a:prstGeom prst="rect">
            <a:avLst/>
          </a:prstGeom>
          <a:ln w="12700">
            <a:solidFill>
              <a:srgbClr val="000000"/>
            </a:solidFill>
          </a:ln>
        </p:spPr>
      </p:pic>
    </p:spTree>
    <p:extLst>
      <p:ext uri="{BB962C8B-B14F-4D97-AF65-F5344CB8AC3E}">
        <p14:creationId xmlns:p14="http://schemas.microsoft.com/office/powerpoint/2010/main" val="95830056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5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P spid="18"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duotone>
              <a:prstClr val="black"/>
              <a:schemeClr val="tx2">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pic>
        <p:nvPicPr>
          <p:cNvPr id="1026" name="Picture 2" descr="Image result for alphab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01" y="305092"/>
            <a:ext cx="11605846" cy="60792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808382" y="993912"/>
            <a:ext cx="9144000" cy="899285"/>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u="sng" dirty="0"/>
              <a:t>Introduire et partager la ressource</a:t>
            </a:r>
            <a:endParaRPr lang="en-CA" b="1" u="sng" dirty="0"/>
          </a:p>
        </p:txBody>
      </p:sp>
      <p:grpSp>
        <p:nvGrpSpPr>
          <p:cNvPr id="8" name="Group 7"/>
          <p:cNvGrpSpPr/>
          <p:nvPr/>
        </p:nvGrpSpPr>
        <p:grpSpPr>
          <a:xfrm>
            <a:off x="608825" y="2025813"/>
            <a:ext cx="10952167" cy="1666243"/>
            <a:chOff x="904240" y="2052317"/>
            <a:chExt cx="10952167" cy="1666243"/>
          </a:xfrm>
        </p:grpSpPr>
        <p:pic>
          <p:nvPicPr>
            <p:cNvPr id="2" name="Picture 1"/>
            <p:cNvPicPr>
              <a:picLocks noChangeAspect="1"/>
            </p:cNvPicPr>
            <p:nvPr/>
          </p:nvPicPr>
          <p:blipFill>
            <a:blip r:embed="rId5"/>
            <a:stretch>
              <a:fillRect/>
            </a:stretch>
          </p:blipFill>
          <p:spPr>
            <a:xfrm>
              <a:off x="904240" y="2052319"/>
              <a:ext cx="2206009" cy="1666241"/>
            </a:xfrm>
            <a:prstGeom prst="rect">
              <a:avLst/>
            </a:prstGeom>
            <a:ln w="19050">
              <a:solidFill>
                <a:schemeClr val="tx1"/>
              </a:solidFill>
            </a:ln>
          </p:spPr>
        </p:pic>
        <p:pic>
          <p:nvPicPr>
            <p:cNvPr id="3" name="Picture 2"/>
            <p:cNvPicPr>
              <a:picLocks noChangeAspect="1"/>
            </p:cNvPicPr>
            <p:nvPr/>
          </p:nvPicPr>
          <p:blipFill>
            <a:blip r:embed="rId6"/>
            <a:stretch>
              <a:fillRect/>
            </a:stretch>
          </p:blipFill>
          <p:spPr>
            <a:xfrm>
              <a:off x="3110249" y="2052318"/>
              <a:ext cx="2206009" cy="1666241"/>
            </a:xfrm>
            <a:prstGeom prst="rect">
              <a:avLst/>
            </a:prstGeom>
            <a:ln w="19050">
              <a:solidFill>
                <a:schemeClr val="tx1"/>
              </a:solidFill>
            </a:ln>
          </p:spPr>
        </p:pic>
        <p:pic>
          <p:nvPicPr>
            <p:cNvPr id="4" name="Picture 3"/>
            <p:cNvPicPr>
              <a:picLocks noChangeAspect="1"/>
            </p:cNvPicPr>
            <p:nvPr/>
          </p:nvPicPr>
          <p:blipFill>
            <a:blip r:embed="rId7"/>
            <a:stretch>
              <a:fillRect/>
            </a:stretch>
          </p:blipFill>
          <p:spPr>
            <a:xfrm>
              <a:off x="5300838" y="2052318"/>
              <a:ext cx="2190200" cy="1666241"/>
            </a:xfrm>
            <a:prstGeom prst="rect">
              <a:avLst/>
            </a:prstGeom>
            <a:ln w="19050">
              <a:solidFill>
                <a:schemeClr val="tx1"/>
              </a:solidFill>
            </a:ln>
          </p:spPr>
        </p:pic>
        <p:pic>
          <p:nvPicPr>
            <p:cNvPr id="5" name="Picture 4"/>
            <p:cNvPicPr>
              <a:picLocks noChangeAspect="1"/>
            </p:cNvPicPr>
            <p:nvPr/>
          </p:nvPicPr>
          <p:blipFill>
            <a:blip r:embed="rId8"/>
            <a:stretch>
              <a:fillRect/>
            </a:stretch>
          </p:blipFill>
          <p:spPr>
            <a:xfrm>
              <a:off x="7491038" y="2052317"/>
              <a:ext cx="2174780" cy="1666241"/>
            </a:xfrm>
            <a:prstGeom prst="rect">
              <a:avLst/>
            </a:prstGeom>
            <a:ln w="19050">
              <a:solidFill>
                <a:schemeClr val="tx1"/>
              </a:solidFill>
            </a:ln>
          </p:spPr>
        </p:pic>
        <p:pic>
          <p:nvPicPr>
            <p:cNvPr id="6" name="Picture 5"/>
            <p:cNvPicPr>
              <a:picLocks noChangeAspect="1"/>
            </p:cNvPicPr>
            <p:nvPr/>
          </p:nvPicPr>
          <p:blipFill>
            <a:blip r:embed="rId9"/>
            <a:stretch>
              <a:fillRect/>
            </a:stretch>
          </p:blipFill>
          <p:spPr>
            <a:xfrm>
              <a:off x="9665429" y="2052317"/>
              <a:ext cx="2190589" cy="1666241"/>
            </a:xfrm>
            <a:prstGeom prst="rect">
              <a:avLst/>
            </a:prstGeom>
            <a:ln w="19050">
              <a:solidFill>
                <a:srgbClr val="000000"/>
              </a:solidFill>
            </a:ln>
          </p:spPr>
        </p:pic>
        <p:pic>
          <p:nvPicPr>
            <p:cNvPr id="11" name="Picture 10"/>
            <p:cNvPicPr>
              <a:picLocks noChangeAspect="1"/>
            </p:cNvPicPr>
            <p:nvPr/>
          </p:nvPicPr>
          <p:blipFill>
            <a:blip r:embed="rId9"/>
            <a:stretch>
              <a:fillRect/>
            </a:stretch>
          </p:blipFill>
          <p:spPr>
            <a:xfrm>
              <a:off x="9665818" y="2052317"/>
              <a:ext cx="2190589" cy="1666241"/>
            </a:xfrm>
            <a:prstGeom prst="rect">
              <a:avLst/>
            </a:prstGeom>
            <a:ln w="19050">
              <a:solidFill>
                <a:srgbClr val="000000"/>
              </a:solidFill>
            </a:ln>
          </p:spPr>
        </p:pic>
      </p:grpSp>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87424" y="3447524"/>
            <a:ext cx="3810000" cy="3181350"/>
          </a:xfrm>
          <a:prstGeom prst="rect">
            <a:avLst/>
          </a:prstGeom>
        </p:spPr>
      </p:pic>
    </p:spTree>
    <p:extLst>
      <p:ext uri="{BB962C8B-B14F-4D97-AF65-F5344CB8AC3E}">
        <p14:creationId xmlns:p14="http://schemas.microsoft.com/office/powerpoint/2010/main" val="12575357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1503</TotalTime>
  <Words>1486</Words>
  <Application>Microsoft Office PowerPoint</Application>
  <PresentationFormat>Widescreen</PresentationFormat>
  <Paragraphs>192</Paragraphs>
  <Slides>11</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Government of Ontario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maternelle en immersion</dc:title>
  <dc:creator>Dumas-Hurt, Josée (EDU)</dc:creator>
  <cp:lastModifiedBy>Dumas-Hurt, Josée (EDU)</cp:lastModifiedBy>
  <cp:revision>110</cp:revision>
  <cp:lastPrinted>2019-02-19T14:15:09Z</cp:lastPrinted>
  <dcterms:created xsi:type="dcterms:W3CDTF">2019-01-17T19:43:26Z</dcterms:created>
  <dcterms:modified xsi:type="dcterms:W3CDTF">2019-07-29T12:46:09Z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34a106e-6316-442c-ad35-738afd673d2b_Enabled">
    <vt:lpwstr>True</vt:lpwstr>
  </property>
  <property fmtid="{D5CDD505-2E9C-101B-9397-08002B2CF9AE}" pid="3" name="MSIP_Label_034a106e-6316-442c-ad35-738afd673d2b_SiteId">
    <vt:lpwstr>cddc1229-ac2a-4b97-b78a-0e5cacb5865c</vt:lpwstr>
  </property>
  <property fmtid="{D5CDD505-2E9C-101B-9397-08002B2CF9AE}" pid="4" name="MSIP_Label_034a106e-6316-442c-ad35-738afd673d2b_Owner">
    <vt:lpwstr>Josee.Dumas-Hurt@ontario.ca</vt:lpwstr>
  </property>
  <property fmtid="{D5CDD505-2E9C-101B-9397-08002B2CF9AE}" pid="5" name="MSIP_Label_034a106e-6316-442c-ad35-738afd673d2b_SetDate">
    <vt:lpwstr>2019-07-25T18:06:51.0363054Z</vt:lpwstr>
  </property>
  <property fmtid="{D5CDD505-2E9C-101B-9397-08002B2CF9AE}" pid="6" name="MSIP_Label_034a106e-6316-442c-ad35-738afd673d2b_Name">
    <vt:lpwstr>OPS - Unclassified Information</vt:lpwstr>
  </property>
  <property fmtid="{D5CDD505-2E9C-101B-9397-08002B2CF9AE}" pid="7" name="MSIP_Label_034a106e-6316-442c-ad35-738afd673d2b_Application">
    <vt:lpwstr>Microsoft Azure Information Protection</vt:lpwstr>
  </property>
  <property fmtid="{D5CDD505-2E9C-101B-9397-08002B2CF9AE}" pid="8" name="MSIP_Label_034a106e-6316-442c-ad35-738afd673d2b_Extended_MSFT_Method">
    <vt:lpwstr>Automatic</vt:lpwstr>
  </property>
  <property fmtid="{D5CDD505-2E9C-101B-9397-08002B2CF9AE}" pid="9" name="Sensitivity">
    <vt:lpwstr>OPS - Unclassified Information</vt:lpwstr>
  </property>
</Properties>
</file>