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36" r:id="rId3"/>
    <p:sldId id="297" r:id="rId4"/>
    <p:sldId id="331" r:id="rId5"/>
    <p:sldId id="262" r:id="rId6"/>
    <p:sldId id="304" r:id="rId7"/>
    <p:sldId id="310" r:id="rId8"/>
    <p:sldId id="332" r:id="rId9"/>
    <p:sldId id="264" r:id="rId10"/>
    <p:sldId id="308" r:id="rId11"/>
    <p:sldId id="263" r:id="rId12"/>
    <p:sldId id="333" r:id="rId13"/>
    <p:sldId id="334" r:id="rId14"/>
    <p:sldId id="335" r:id="rId15"/>
    <p:sldId id="305" r:id="rId16"/>
    <p:sldId id="265" r:id="rId17"/>
    <p:sldId id="296" r:id="rId18"/>
    <p:sldId id="314" r:id="rId19"/>
    <p:sldId id="309" r:id="rId20"/>
    <p:sldId id="306" r:id="rId21"/>
    <p:sldId id="29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erath, Elizabeth (EDU)" initials="HE(" lastIdx="7" clrIdx="0"/>
  <p:cmAuthor id="2" name="Kara Bowles" initials="KB"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57333" autoAdjust="0"/>
  </p:normalViewPr>
  <p:slideViewPr>
    <p:cSldViewPr snapToGrid="0">
      <p:cViewPr varScale="1">
        <p:scale>
          <a:sx n="63" d="100"/>
          <a:sy n="63" d="100"/>
        </p:scale>
        <p:origin x="231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D9390F-3A84-4731-AD29-7D2FA1A1FD0F}" type="datetimeFigureOut">
              <a:rPr lang="en-CA" smtClean="0"/>
              <a:t>2019-07-30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BE6CAD-14D3-497A-93A7-27B18C01A56D}" type="slidenum">
              <a:rPr lang="en-CA" smtClean="0"/>
              <a:t>‹#›</a:t>
            </a:fld>
            <a:endParaRPr lang="en-CA"/>
          </a:p>
        </p:txBody>
      </p:sp>
    </p:spTree>
    <p:extLst>
      <p:ext uri="{BB962C8B-B14F-4D97-AF65-F5344CB8AC3E}">
        <p14:creationId xmlns:p14="http://schemas.microsoft.com/office/powerpoint/2010/main" val="171723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defTabSz="931774">
              <a:defRPr/>
            </a:pPr>
            <a:r>
              <a:rPr lang="en-US" baseline="0" dirty="0"/>
              <a:t>Today’s session is going to give us an opportunity to share some key information that supports you as an FSL lead in your board. Today’s session will be in a bilingual format, </a:t>
            </a:r>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1</a:t>
            </a:fld>
            <a:endParaRPr lang="en-CA"/>
          </a:p>
        </p:txBody>
      </p:sp>
    </p:spTree>
    <p:extLst>
      <p:ext uri="{BB962C8B-B14F-4D97-AF65-F5344CB8AC3E}">
        <p14:creationId xmlns:p14="http://schemas.microsoft.com/office/powerpoint/2010/main" val="241182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fr-FR" sz="1800" dirty="0"/>
          </a:p>
          <a:p>
            <a:pPr lvl="1"/>
            <a:r>
              <a:rPr lang="fr-FR" sz="1800" dirty="0"/>
              <a:t>Aujourd'hui, le français est une langue officielle dans près de 50 pays, y compris le Canada. Il est parlé par plus de 200 millions de personnes sur cinq continents.</a:t>
            </a:r>
          </a:p>
          <a:p>
            <a:pPr lvl="1"/>
            <a:r>
              <a:rPr lang="fr-FR" sz="1800" dirty="0"/>
              <a:t>Voici quelques raisons pour lesquelles les étudiants sont intéressés à passer le DELF:</a:t>
            </a:r>
          </a:p>
          <a:p>
            <a:pPr lvl="1"/>
            <a:endParaRPr lang="fr-FR" sz="1800" dirty="0"/>
          </a:p>
          <a:p>
            <a:pPr marL="757066" lvl="1" indent="-291179">
              <a:buFont typeface="Arial" panose="020B0604020202020204" pitchFamily="34" charset="0"/>
              <a:buChar char="•"/>
            </a:pPr>
            <a:r>
              <a:rPr lang="fr-FR" sz="1800" dirty="0"/>
              <a:t>C'est une certification à vie.</a:t>
            </a:r>
          </a:p>
          <a:p>
            <a:pPr marL="757066" lvl="1" indent="-291179">
              <a:buFont typeface="Arial" panose="020B0604020202020204" pitchFamily="34" charset="0"/>
              <a:buChar char="•"/>
            </a:pPr>
            <a:r>
              <a:rPr lang="fr-FR" sz="1800" dirty="0"/>
              <a:t>Il est basé sur la même norme internationale utilisée dans 164 pays.</a:t>
            </a:r>
          </a:p>
          <a:p>
            <a:pPr marL="757066" lvl="1" indent="-291179">
              <a:buFont typeface="Arial" panose="020B0604020202020204" pitchFamily="34" charset="0"/>
              <a:buChar char="•"/>
            </a:pPr>
            <a:r>
              <a:rPr lang="fr-FR" sz="1800" dirty="0"/>
              <a:t>C’est une reconnaissance des compétences des élèves.</a:t>
            </a:r>
          </a:p>
          <a:p>
            <a:pPr marL="757066" lvl="1" indent="-291179">
              <a:buFont typeface="Arial" panose="020B0604020202020204" pitchFamily="34" charset="0"/>
              <a:buChar char="•"/>
            </a:pPr>
            <a:r>
              <a:rPr lang="fr-FR" sz="1800" dirty="0"/>
              <a:t>Il s'agit d'un document officiel, reconnu internationalement, qui enrichit le résumé scolaire ou professionnel du candidat.</a:t>
            </a:r>
          </a:p>
          <a:p>
            <a:pPr marL="757066" lvl="1" indent="-291179">
              <a:buFont typeface="Arial" panose="020B0604020202020204" pitchFamily="34" charset="0"/>
              <a:buChar char="•"/>
            </a:pPr>
            <a:r>
              <a:rPr lang="fr-FR" sz="1800" dirty="0"/>
              <a:t>Il est reconnu à l'échelle internationale par les établissements postsecondaires francophones, dont un nombre croissant au Canada.</a:t>
            </a:r>
            <a:endParaRPr lang="en-CA" sz="1800" dirty="0"/>
          </a:p>
          <a:p>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10</a:t>
            </a:fld>
            <a:endParaRPr lang="en-CA"/>
          </a:p>
        </p:txBody>
      </p:sp>
    </p:spTree>
    <p:extLst>
      <p:ext uri="{BB962C8B-B14F-4D97-AF65-F5344CB8AC3E}">
        <p14:creationId xmlns:p14="http://schemas.microsoft.com/office/powerpoint/2010/main" val="316186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Elizabeth</a:t>
            </a:r>
          </a:p>
          <a:p>
            <a:endParaRPr lang="fr-FR" dirty="0"/>
          </a:p>
          <a:p>
            <a:r>
              <a:rPr lang="fr-FR" dirty="0"/>
              <a:t>Le DELF scolaire est offert de différentes façons à travers la province. De nombreux conseils scolaires anglophones ont collaboré directement avec les centres DELF en Ontario pour offrir le DELF aux élèves. L'intérêt croissant pour le DELF en Ontario a mené à la création du Centre ontarien du DELF, permettant à un plus grand nombre d'élèves inscrits à des cours de français langue seconde de 12e année</a:t>
            </a:r>
            <a:r>
              <a:rPr lang="fr-FR" baseline="0" dirty="0"/>
              <a:t> de passer le DELF</a:t>
            </a:r>
            <a:r>
              <a:rPr lang="fr-FR" dirty="0"/>
              <a:t>. Le centre est géré par Nancy Rancourt du conseil scolaire </a:t>
            </a:r>
            <a:r>
              <a:rPr lang="fr-FR" dirty="0" err="1"/>
              <a:t>Algoma</a:t>
            </a:r>
            <a:r>
              <a:rPr lang="fr-FR" baseline="0" dirty="0"/>
              <a:t> </a:t>
            </a:r>
            <a:r>
              <a:rPr lang="fr-FR" dirty="0"/>
              <a:t>par l'intermédiaire de l'ACPI.</a:t>
            </a:r>
          </a:p>
          <a:p>
            <a:endParaRPr lang="fr-FR" dirty="0"/>
          </a:p>
          <a:p>
            <a:r>
              <a:rPr lang="fr-FR" dirty="0"/>
              <a:t>Le centre DELF de l’Ontario n’est pas destiné à remplacer les centres DELF existants gérés par des conseils scolaires (Ottawa et </a:t>
            </a:r>
            <a:r>
              <a:rPr lang="fr-FR" dirty="0" err="1"/>
              <a:t>Thunder</a:t>
            </a:r>
            <a:r>
              <a:rPr lang="fr-FR" dirty="0"/>
              <a:t> </a:t>
            </a:r>
            <a:r>
              <a:rPr lang="fr-FR" dirty="0" err="1"/>
              <a:t>Bay</a:t>
            </a:r>
            <a:r>
              <a:rPr lang="fr-FR" dirty="0"/>
              <a:t>). Ils continueront à fonctionner indépendamment comme avant. Les conseils scolaires qui travaillaient auparavant avec un centre DELF existant ont le choix de continuer avec ce centre DELF ou de se joindre au centre DELF de l'Ontario pour offrir le DELF. Si les conseils</a:t>
            </a:r>
            <a:r>
              <a:rPr lang="fr-FR" baseline="0" dirty="0"/>
              <a:t> scolaires</a:t>
            </a:r>
            <a:r>
              <a:rPr lang="fr-FR" dirty="0"/>
              <a:t> choisissent de travailler avec un centre DELF existant, ils devront contacter le centre pour en discuter la possibilité, ainsi que des éventuels frais d'administration. (raisons: tester un autre niveau, une autre période, relation établie)</a:t>
            </a:r>
          </a:p>
          <a:p>
            <a:endParaRPr lang="fr-FR" dirty="0"/>
          </a:p>
          <a:p>
            <a:r>
              <a:rPr lang="fr-FR" dirty="0"/>
              <a:t>Le nouveau centre virtuel DELF de l’Ontario </a:t>
            </a:r>
            <a:r>
              <a:rPr lang="fr-FR" baseline="0" dirty="0"/>
              <a:t> aidera les conseils scolaires avec </a:t>
            </a:r>
            <a:r>
              <a:rPr lang="fr-FR" dirty="0"/>
              <a:t>le soutien administratif, (c’est-à-dire, toutes vos questions</a:t>
            </a:r>
            <a:r>
              <a:rPr lang="fr-FR" baseline="0" dirty="0"/>
              <a:t> au sujet du DELF, et la participation des élèves, )</a:t>
            </a:r>
            <a:r>
              <a:rPr lang="fr-FR" dirty="0"/>
              <a:t> tout en maintenant l’autonomie dont ils disposent pour prendre des décisions en rapport avec l’offre du DELF.</a:t>
            </a:r>
          </a:p>
          <a:p>
            <a:endParaRPr lang="fr-FR" dirty="0"/>
          </a:p>
        </p:txBody>
      </p:sp>
      <p:sp>
        <p:nvSpPr>
          <p:cNvPr id="4" name="Slide Number Placeholder 3"/>
          <p:cNvSpPr>
            <a:spLocks noGrp="1"/>
          </p:cNvSpPr>
          <p:nvPr>
            <p:ph type="sldNum" sz="quarter" idx="10"/>
          </p:nvPr>
        </p:nvSpPr>
        <p:spPr/>
        <p:txBody>
          <a:bodyPr/>
          <a:lstStyle/>
          <a:p>
            <a:fld id="{E4BE6CAD-14D3-497A-93A7-27B18C01A56D}" type="slidenum">
              <a:rPr lang="en-CA" smtClean="0"/>
              <a:t>11</a:t>
            </a:fld>
            <a:endParaRPr lang="en-CA"/>
          </a:p>
        </p:txBody>
      </p:sp>
    </p:spTree>
    <p:extLst>
      <p:ext uri="{BB962C8B-B14F-4D97-AF65-F5344CB8AC3E}">
        <p14:creationId xmlns:p14="http://schemas.microsoft.com/office/powerpoint/2010/main" val="1282521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fr-CA" dirty="0"/>
              <a:t>Il y a beaucoup de questions d’habitude pour les nouveaux responsables de DELF.  Alors pour clarifier le tout, nous avons décider de le discuter en anglais.  </a:t>
            </a:r>
          </a:p>
          <a:p>
            <a:pPr fontAlgn="auto" hangingPunct="1"/>
            <a:endParaRPr lang="en-CA" dirty="0"/>
          </a:p>
          <a:p>
            <a:pPr fontAlgn="auto" hangingPunct="1"/>
            <a:r>
              <a:rPr lang="en-CA" dirty="0"/>
              <a:t>As you can see on the screen, the role of the Ontario DELF Centre will be to…</a:t>
            </a:r>
          </a:p>
        </p:txBody>
      </p:sp>
      <p:sp>
        <p:nvSpPr>
          <p:cNvPr id="4" name="Slide Number Placeholder 3"/>
          <p:cNvSpPr>
            <a:spLocks noGrp="1"/>
          </p:cNvSpPr>
          <p:nvPr>
            <p:ph type="sldNum" sz="quarter" idx="10"/>
          </p:nvPr>
        </p:nvSpPr>
        <p:spPr/>
        <p:txBody>
          <a:bodyPr/>
          <a:lstStyle/>
          <a:p>
            <a:fld id="{E4BE6CAD-14D3-497A-93A7-27B18C01A56D}" type="slidenum">
              <a:rPr lang="en-CA" smtClean="0"/>
              <a:t>12</a:t>
            </a:fld>
            <a:endParaRPr lang="en-CA"/>
          </a:p>
        </p:txBody>
      </p:sp>
    </p:spTree>
    <p:extLst>
      <p:ext uri="{BB962C8B-B14F-4D97-AF65-F5344CB8AC3E}">
        <p14:creationId xmlns:p14="http://schemas.microsoft.com/office/powerpoint/2010/main" val="235683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CA" dirty="0"/>
              <a:t>The role of school boards working with the Ontario DELF Centre will be to…</a:t>
            </a:r>
          </a:p>
          <a:p>
            <a:pPr fontAlgn="auto" hangingPunct="1"/>
            <a:endParaRPr lang="en-US" dirty="0"/>
          </a:p>
        </p:txBody>
      </p:sp>
      <p:sp>
        <p:nvSpPr>
          <p:cNvPr id="4" name="Slide Number Placeholder 3"/>
          <p:cNvSpPr>
            <a:spLocks noGrp="1"/>
          </p:cNvSpPr>
          <p:nvPr>
            <p:ph type="sldNum" sz="quarter" idx="10"/>
          </p:nvPr>
        </p:nvSpPr>
        <p:spPr/>
        <p:txBody>
          <a:bodyPr/>
          <a:lstStyle/>
          <a:p>
            <a:fld id="{E4BE6CAD-14D3-497A-93A7-27B18C01A56D}" type="slidenum">
              <a:rPr lang="en-CA" smtClean="0"/>
              <a:t>13</a:t>
            </a:fld>
            <a:endParaRPr lang="en-CA"/>
          </a:p>
        </p:txBody>
      </p:sp>
    </p:spTree>
    <p:extLst>
      <p:ext uri="{BB962C8B-B14F-4D97-AF65-F5344CB8AC3E}">
        <p14:creationId xmlns:p14="http://schemas.microsoft.com/office/powerpoint/2010/main" val="82405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school boards that indicated an intention to participate in the DELF this school year will receive funding to support the internal costs (teacher release time, etc.) for the DELF.  This is based on the number of students that participated in DELF the previous year as per the chart on the screen. (e.g. funding for 2018-2019 school year)</a:t>
            </a:r>
          </a:p>
          <a:p>
            <a:pPr defTabSz="931774">
              <a:defRPr/>
            </a:pPr>
            <a:endParaRPr lang="en-US" dirty="0"/>
          </a:p>
          <a:p>
            <a:pPr defTabSz="931774">
              <a:defRPr/>
            </a:pPr>
            <a:r>
              <a:rPr lang="en-US" dirty="0"/>
              <a:t>If school boards have opted to work with the Ontario DELF </a:t>
            </a:r>
            <a:r>
              <a:rPr lang="en-US" dirty="0" err="1"/>
              <a:t>centre</a:t>
            </a:r>
            <a:r>
              <a:rPr lang="en-US" dirty="0"/>
              <a:t>, will not have to pay any other fees to the Ontario DELF Centre.  If your board is working with another </a:t>
            </a:r>
            <a:r>
              <a:rPr lang="en-US" dirty="0" err="1"/>
              <a:t>centre</a:t>
            </a:r>
            <a:r>
              <a:rPr lang="en-US" dirty="0"/>
              <a:t>, there could be costs (administrative fees, etc.) that will be charged.  As the Ontario DELF Centre currently only offers administration of the Spring 2019 session and only for Gr. 12 students, any other testing time or grade of student would need to be addressed through another Centre. </a:t>
            </a:r>
            <a:endParaRPr lang="en-CA" dirty="0"/>
          </a:p>
          <a:p>
            <a:pPr defTabSz="931774">
              <a:defRPr/>
            </a:pPr>
            <a:endParaRPr lang="en-CA" dirty="0"/>
          </a:p>
          <a:p>
            <a:pPr defTabSz="931774">
              <a:defRPr/>
            </a:pPr>
            <a:r>
              <a:rPr lang="en-CA" dirty="0"/>
              <a:t>For the 2018/2019 school year, the Ontario DELF Centre will support the participation of students enrolled in Grade 12 FSL courses during the May DELF session. Funding provided by the ministry to school boards participating with the Ontario DELF Centre is intended to cover teacher release time and other internal costs. These school boards will not be invoiced by the Ontario DELF Centre for CIEP or administrative fees. For example Funding for 2018/19 has been allocated based on the number of students who wrote the DELF in 2017/2018. </a:t>
            </a:r>
          </a:p>
          <a:p>
            <a:pPr defTabSz="931774">
              <a:defRPr/>
            </a:pPr>
            <a:endParaRPr lang="en-US" dirty="0"/>
          </a:p>
          <a:p>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14</a:t>
            </a:fld>
            <a:endParaRPr lang="en-CA"/>
          </a:p>
        </p:txBody>
      </p:sp>
    </p:spTree>
    <p:extLst>
      <p:ext uri="{BB962C8B-B14F-4D97-AF65-F5344CB8AC3E}">
        <p14:creationId xmlns:p14="http://schemas.microsoft.com/office/powerpoint/2010/main" val="363659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err="1"/>
              <a:t>Activité</a:t>
            </a:r>
            <a:r>
              <a:rPr lang="en-US" b="1" dirty="0"/>
              <a:t> 2 </a:t>
            </a:r>
          </a:p>
          <a:p>
            <a:endParaRPr lang="en-US" dirty="0"/>
          </a:p>
          <a:p>
            <a:r>
              <a:rPr lang="fr-FR" dirty="0"/>
              <a:t>En tant que nouveau responsable du FLS, on vous dit que votre conseil scolaire continuera à participer au DELF. Cependant, vous n’avez jamais fait partie du DELF. Quelles sont vos questions? Pour ceux d'entre vous qui ont pris part au processus, quelles pourraient être les questions clés qu'un nouveau responsable du FLS aurait besoin de connaître?</a:t>
            </a:r>
            <a:endParaRPr lang="en-US" dirty="0"/>
          </a:p>
          <a:p>
            <a:endParaRPr lang="en-US" baseline="0" dirty="0"/>
          </a:p>
          <a:p>
            <a:r>
              <a:rPr lang="en-US" dirty="0"/>
              <a:t>As a</a:t>
            </a:r>
            <a:r>
              <a:rPr lang="en-US" baseline="0" dirty="0"/>
              <a:t> new FSL lead, you are told that your school board will continue to participate in the DELF.  You however, have not been part of the DELF before.  What are your questions?  For those of you that have been part of the process, what might be some of the key that a new FSL lead would need to know?</a:t>
            </a:r>
          </a:p>
          <a:p>
            <a:endParaRPr lang="en-US" b="1" baseline="0" dirty="0"/>
          </a:p>
          <a:p>
            <a:endParaRPr lang="en-US" b="1" baseline="0" dirty="0"/>
          </a:p>
          <a:p>
            <a:r>
              <a:rPr lang="en-US" baseline="0" dirty="0"/>
              <a:t>Debrief:  </a:t>
            </a:r>
          </a:p>
          <a:p>
            <a:endParaRPr lang="en-US" baseline="0" dirty="0"/>
          </a:p>
          <a:p>
            <a:r>
              <a:rPr lang="en-US" baseline="0" dirty="0"/>
              <a:t>What would your top three be?</a:t>
            </a:r>
          </a:p>
          <a:p>
            <a:endParaRPr lang="en-US" baseline="0" dirty="0"/>
          </a:p>
          <a:p>
            <a:pPr marL="174708" indent="-174708">
              <a:buFont typeface="Arial" panose="020B0604020202020204" pitchFamily="34" charset="0"/>
              <a:buChar char="•"/>
            </a:pPr>
            <a:r>
              <a:rPr lang="en-US" baseline="0" dirty="0"/>
              <a:t>When does the DELF take place?</a:t>
            </a:r>
          </a:p>
          <a:p>
            <a:pPr marL="174708" indent="-174708">
              <a:buFont typeface="Arial" panose="020B0604020202020204" pitchFamily="34" charset="0"/>
              <a:buChar char="•"/>
            </a:pPr>
            <a:r>
              <a:rPr lang="en-US" baseline="0" dirty="0"/>
              <a:t>Which DELF Centre will you be working with?</a:t>
            </a:r>
          </a:p>
          <a:p>
            <a:pPr marL="174708" indent="-174708">
              <a:buFont typeface="Arial" panose="020B0604020202020204" pitchFamily="34" charset="0"/>
              <a:buChar char="•"/>
            </a:pPr>
            <a:r>
              <a:rPr lang="en-US" baseline="0" dirty="0"/>
              <a:t>How many </a:t>
            </a:r>
            <a:r>
              <a:rPr lang="en-US" baseline="0" dirty="0" err="1"/>
              <a:t>correcteurs</a:t>
            </a:r>
            <a:r>
              <a:rPr lang="en-US" baseline="0" dirty="0"/>
              <a:t> do you have? What is their status?  (end date?)</a:t>
            </a:r>
          </a:p>
          <a:p>
            <a:pPr marL="174708" indent="-174708">
              <a:buFont typeface="Arial" panose="020B0604020202020204" pitchFamily="34" charset="0"/>
              <a:buChar char="•"/>
            </a:pPr>
            <a:r>
              <a:rPr lang="en-US" baseline="0" dirty="0"/>
              <a:t>Who ran the session last year?  Do you have a connection to a </a:t>
            </a:r>
            <a:r>
              <a:rPr lang="en-US" baseline="0" dirty="0" err="1"/>
              <a:t>formateur</a:t>
            </a:r>
            <a:r>
              <a:rPr lang="en-US" baseline="0" dirty="0"/>
              <a:t> in your region if you have questions?</a:t>
            </a:r>
          </a:p>
          <a:p>
            <a:pPr marL="174708" indent="-174708">
              <a:buFont typeface="Arial" panose="020B0604020202020204" pitchFamily="34" charset="0"/>
              <a:buChar char="•"/>
            </a:pPr>
            <a:r>
              <a:rPr lang="en-US" baseline="0" dirty="0"/>
              <a:t>Where do the students take the test?  Book Early! </a:t>
            </a:r>
          </a:p>
          <a:p>
            <a:pPr marL="174708" indent="-174708">
              <a:buFont typeface="Arial" panose="020B0604020202020204" pitchFamily="34" charset="0"/>
              <a:buChar char="•"/>
            </a:pPr>
            <a:r>
              <a:rPr lang="en-US" baseline="0" dirty="0"/>
              <a:t>What technical requirements do I need?</a:t>
            </a:r>
          </a:p>
          <a:p>
            <a:pPr marL="174708" indent="-174708">
              <a:buFont typeface="Arial" panose="020B0604020202020204" pitchFamily="34" charset="0"/>
              <a:buChar char="•"/>
            </a:pPr>
            <a:r>
              <a:rPr lang="en-US" baseline="0" dirty="0"/>
              <a:t>What scheduling perimeters are there?</a:t>
            </a:r>
          </a:p>
          <a:p>
            <a:pPr marL="174708" indent="-174708">
              <a:buFont typeface="Arial" panose="020B0604020202020204" pitchFamily="34" charset="0"/>
              <a:buChar char="•"/>
            </a:pPr>
            <a:r>
              <a:rPr lang="en-US" baseline="0" dirty="0"/>
              <a:t>Are there specific rules for when each level can be tested?</a:t>
            </a:r>
          </a:p>
          <a:p>
            <a:pPr marL="174708" indent="-174708">
              <a:buFont typeface="Arial" panose="020B0604020202020204" pitchFamily="34" charset="0"/>
              <a:buChar char="•"/>
            </a:pPr>
            <a:r>
              <a:rPr lang="en-US" baseline="0" dirty="0"/>
              <a:t>What communication is sent out?  Through whom? (Parent and Principal)</a:t>
            </a:r>
          </a:p>
          <a:p>
            <a:pPr marL="174708" indent="-174708">
              <a:buFont typeface="Arial" panose="020B0604020202020204" pitchFamily="34" charset="0"/>
              <a:buChar char="•"/>
            </a:pPr>
            <a:r>
              <a:rPr lang="en-US" baseline="0" dirty="0"/>
              <a:t>How much does this cost?  Where do we get the funds?</a:t>
            </a:r>
          </a:p>
          <a:p>
            <a:pPr marL="174708" indent="-174708">
              <a:buFont typeface="Arial" panose="020B0604020202020204" pitchFamily="34" charset="0"/>
              <a:buChar char="•"/>
            </a:pPr>
            <a:r>
              <a:rPr lang="en-US" baseline="0" dirty="0"/>
              <a:t>How many students challenged the DELF last year? How many this year? What grade are the students in?</a:t>
            </a:r>
          </a:p>
          <a:p>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15</a:t>
            </a:fld>
            <a:endParaRPr lang="en-CA"/>
          </a:p>
        </p:txBody>
      </p:sp>
    </p:spTree>
    <p:extLst>
      <p:ext uri="{BB962C8B-B14F-4D97-AF65-F5344CB8AC3E}">
        <p14:creationId xmlns:p14="http://schemas.microsoft.com/office/powerpoint/2010/main" val="281539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baseline="0" dirty="0"/>
              <a:t>Avez-vous déjà visit</a:t>
            </a:r>
            <a:r>
              <a:rPr lang="fr-FR" dirty="0"/>
              <a:t>é</a:t>
            </a:r>
            <a:r>
              <a:rPr lang="fr-FR" baseline="0" dirty="0"/>
              <a:t> ce site?  </a:t>
            </a:r>
          </a:p>
          <a:p>
            <a:r>
              <a:rPr lang="fr-FR" baseline="0" dirty="0"/>
              <a:t>Avez-vous vu ce document? (le continuum d’implantation)</a:t>
            </a:r>
          </a:p>
          <a:p>
            <a:endParaRPr lang="fr-FR" baseline="0" dirty="0"/>
          </a:p>
          <a:p>
            <a:r>
              <a:rPr lang="fr-FR" b="1" baseline="0" dirty="0"/>
              <a:t>https://sites.google.com/teltgafe.com/cefr-ontario</a:t>
            </a:r>
          </a:p>
          <a:p>
            <a:endParaRPr lang="fr-FR" b="1" baseline="0" dirty="0"/>
          </a:p>
          <a:p>
            <a:r>
              <a:rPr lang="fr-FR" dirty="0"/>
              <a:t>La page des initiatives du CECR en Ontario est accessible via le lien indiqué à l’écran. Ce site web a pour but de partager du matériel d'apprentissage professionnel d'initiatives provinciales du CECR avec les conseils scolaires anglophones de l'Ontario. </a:t>
            </a:r>
          </a:p>
          <a:p>
            <a:endParaRPr lang="fr-FR" dirty="0"/>
          </a:p>
          <a:p>
            <a:r>
              <a:rPr lang="fr-FR" dirty="0"/>
              <a:t>Sur le site web, vous trouverez le document </a:t>
            </a:r>
            <a:r>
              <a:rPr lang="fr-FR" dirty="0" err="1"/>
              <a:t>co</a:t>
            </a:r>
            <a:r>
              <a:rPr lang="fr-FR" dirty="0"/>
              <a:t>-créé « Le continuum d’implantation" et une description importante de son contexte. Ce document a été très bien reçu par les conseils scolaires de l’Ontario. </a:t>
            </a:r>
          </a:p>
          <a:p>
            <a:endParaRPr lang="fr-FR" dirty="0"/>
          </a:p>
        </p:txBody>
      </p:sp>
      <p:sp>
        <p:nvSpPr>
          <p:cNvPr id="4" name="Slide Number Placeholder 3"/>
          <p:cNvSpPr>
            <a:spLocks noGrp="1"/>
          </p:cNvSpPr>
          <p:nvPr>
            <p:ph type="sldNum" sz="quarter" idx="10"/>
          </p:nvPr>
        </p:nvSpPr>
        <p:spPr/>
        <p:txBody>
          <a:bodyPr/>
          <a:lstStyle/>
          <a:p>
            <a:fld id="{E4BE6CAD-14D3-497A-93A7-27B18C01A56D}" type="slidenum">
              <a:rPr lang="en-CA" smtClean="0"/>
              <a:t>16</a:t>
            </a:fld>
            <a:endParaRPr lang="en-CA"/>
          </a:p>
        </p:txBody>
      </p:sp>
    </p:spTree>
    <p:extLst>
      <p:ext uri="{BB962C8B-B14F-4D97-AF65-F5344CB8AC3E}">
        <p14:creationId xmlns:p14="http://schemas.microsoft.com/office/powerpoint/2010/main" val="27402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fr-FR" dirty="0"/>
          </a:p>
          <a:p>
            <a:pPr defTabSz="931774">
              <a:defRPr/>
            </a:pPr>
            <a:r>
              <a:rPr lang="fr-FR" dirty="0"/>
              <a:t>En tant</a:t>
            </a:r>
            <a:r>
              <a:rPr lang="fr-FR" baseline="0" dirty="0"/>
              <a:t> que leaders en apprentissage professionnelle, nous sommes souvent à la recherche des méthodes pratiques pour cibler les besoins des apprenants, ainsi que pour mesurer l’impact de nos efforts en salle de classe.  </a:t>
            </a:r>
          </a:p>
          <a:p>
            <a:pPr defTabSz="931774">
              <a:defRPr/>
            </a:pPr>
            <a:endParaRPr lang="fr-FR" dirty="0"/>
          </a:p>
          <a:p>
            <a:pPr defTabSz="931774">
              <a:defRPr/>
            </a:pPr>
            <a:r>
              <a:rPr lang="fr-FR" dirty="0"/>
              <a:t>Le continuum a été créé  par les participants à un webinaire provincial en juin 2016, dans le but de décrire plus clairement et de manière plus cohérente leur pratique actuelle et de définir des objectifs et des priorités pour l'apprentissage professionnel inspiré du CECR.</a:t>
            </a:r>
          </a:p>
          <a:p>
            <a:pPr defTabSz="931774">
              <a:defRPr/>
            </a:pPr>
            <a:endParaRPr lang="fr-FR" dirty="0"/>
          </a:p>
          <a:p>
            <a:pPr defTabSz="931774">
              <a:defRPr/>
            </a:pPr>
            <a:r>
              <a:rPr lang="fr-FR" dirty="0"/>
              <a:t>Voici les composants clés - (à l'écran)</a:t>
            </a:r>
          </a:p>
          <a:p>
            <a:pPr defTabSz="931774">
              <a:defRPr/>
            </a:pPr>
            <a:endParaRPr lang="fr-FR" dirty="0"/>
          </a:p>
          <a:p>
            <a:pPr defTabSz="931774">
              <a:defRPr/>
            </a:pPr>
            <a:r>
              <a:rPr lang="fr-FR" dirty="0"/>
              <a:t>Le continuum d’implantation est disponible en anglais et en français et peut être adapté en fonction des besoins des utilisateurs. Le tableau a été créé sachant qu’il aurait des certaines personnes qui soutiennent des pratiques efficaces en salle de classe pour le FLS mais qui ne sont pas</a:t>
            </a:r>
            <a:r>
              <a:rPr lang="fr-FR" baseline="0" dirty="0"/>
              <a:t> peut-</a:t>
            </a:r>
            <a:r>
              <a:rPr lang="fr-FR" dirty="0"/>
              <a:t>être elles-mêmes formées au CECR ou qui ne parlent pas le français.</a:t>
            </a:r>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17</a:t>
            </a:fld>
            <a:endParaRPr lang="en-CA"/>
          </a:p>
        </p:txBody>
      </p:sp>
    </p:spTree>
    <p:extLst>
      <p:ext uri="{BB962C8B-B14F-4D97-AF65-F5344CB8AC3E}">
        <p14:creationId xmlns:p14="http://schemas.microsoft.com/office/powerpoint/2010/main" val="424601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Let’s take</a:t>
            </a:r>
            <a:r>
              <a:rPr lang="en-US" baseline="0" dirty="0"/>
              <a:t> a closer look at each part. </a:t>
            </a:r>
          </a:p>
          <a:p>
            <a:endParaRPr lang="en-US" baseline="0" dirty="0"/>
          </a:p>
          <a:p>
            <a:r>
              <a:rPr lang="en-US" baseline="0" dirty="0"/>
              <a:t>The </a:t>
            </a:r>
            <a:r>
              <a:rPr lang="en-US" dirty="0"/>
              <a:t>first</a:t>
            </a:r>
            <a:r>
              <a:rPr lang="en-US" baseline="0" dirty="0"/>
              <a:t> component focuses on responding to the following key concepts: </a:t>
            </a:r>
          </a:p>
          <a:p>
            <a:pPr marL="628650" lvl="1" indent="-171450">
              <a:buFont typeface="Arial" panose="020B0604020202020204" pitchFamily="34" charset="0"/>
              <a:buChar char="•"/>
            </a:pPr>
            <a:r>
              <a:rPr lang="en-US" baseline="0" dirty="0"/>
              <a:t> Language use presented “on demand”.</a:t>
            </a:r>
          </a:p>
          <a:p>
            <a:pPr marL="640594" lvl="1" indent="-174708">
              <a:buFont typeface="Arial" panose="020B0604020202020204" pitchFamily="34" charset="0"/>
              <a:buChar char="•"/>
            </a:pPr>
            <a:r>
              <a:rPr lang="en-US" baseline="0" dirty="0"/>
              <a:t>Communication as a social agent</a:t>
            </a:r>
          </a:p>
          <a:p>
            <a:pPr marL="640594" lvl="1" indent="-174708">
              <a:buFont typeface="Arial" panose="020B0604020202020204" pitchFamily="34" charset="0"/>
              <a:buChar char="•"/>
            </a:pPr>
            <a:r>
              <a:rPr lang="en-US" baseline="0" dirty="0"/>
              <a:t>Backwards planning based on authentic situations.</a:t>
            </a:r>
          </a:p>
          <a:p>
            <a:pPr marL="640594" lvl="1" indent="-174708">
              <a:buFont typeface="Arial" panose="020B0604020202020204" pitchFamily="34" charset="0"/>
              <a:buChar char="•"/>
            </a:pPr>
            <a:r>
              <a:rPr lang="en-US" baseline="0" dirty="0"/>
              <a:t>The use of action-oriented tasks.</a:t>
            </a:r>
          </a:p>
          <a:p>
            <a:pPr marL="640594" lvl="1" indent="-174708">
              <a:buFont typeface="Arial" panose="020B0604020202020204" pitchFamily="34" charset="0"/>
              <a:buChar char="•"/>
            </a:pPr>
            <a:endParaRPr lang="en-US" baseline="0" dirty="0"/>
          </a:p>
          <a:p>
            <a:r>
              <a:rPr lang="en-US" dirty="0"/>
              <a:t>Component 2-</a:t>
            </a:r>
          </a:p>
          <a:p>
            <a:pPr marL="640594" lvl="1" indent="-174708">
              <a:buFont typeface="Arial" panose="020B0604020202020204" pitchFamily="34" charset="0"/>
              <a:buChar char="•"/>
            </a:pPr>
            <a:r>
              <a:rPr lang="en-US" baseline="0" dirty="0"/>
              <a:t>Success criteria, and feedback focused on the quality of student’s French</a:t>
            </a:r>
          </a:p>
          <a:p>
            <a:pPr marL="640594" lvl="1" indent="-174708">
              <a:buFont typeface="Arial" panose="020B0604020202020204" pitchFamily="34" charset="0"/>
              <a:buChar char="•"/>
            </a:pPr>
            <a:r>
              <a:rPr lang="en-US" baseline="0" dirty="0"/>
              <a:t>Providing feedback in regard to the development of linguistic, pragmatic and sociolinguistic competences.</a:t>
            </a:r>
          </a:p>
          <a:p>
            <a:pPr marL="465887" lvl="1"/>
            <a:endParaRPr lang="en-US" baseline="0" dirty="0"/>
          </a:p>
          <a:p>
            <a:r>
              <a:rPr lang="en-US" baseline="0" dirty="0"/>
              <a:t>Component 3-</a:t>
            </a:r>
          </a:p>
          <a:p>
            <a:pPr marL="640594" lvl="1" indent="-174708">
              <a:buFont typeface="Arial" panose="020B0604020202020204" pitchFamily="34" charset="0"/>
              <a:buChar char="•"/>
            </a:pPr>
            <a:r>
              <a:rPr lang="en-US" baseline="0" dirty="0"/>
              <a:t>Creating spontaneous conversation.</a:t>
            </a:r>
          </a:p>
          <a:p>
            <a:pPr marL="640594" lvl="1" indent="-174708">
              <a:buFont typeface="Arial" panose="020B0604020202020204" pitchFamily="34" charset="0"/>
              <a:buChar char="•"/>
            </a:pPr>
            <a:r>
              <a:rPr lang="en-US" baseline="0" dirty="0"/>
              <a:t>Creating student centered classroom.</a:t>
            </a:r>
          </a:p>
          <a:p>
            <a:pPr marL="640594" lvl="1" indent="-174708">
              <a:buFont typeface="Arial" panose="020B0604020202020204" pitchFamily="34" charset="0"/>
              <a:buChar char="•"/>
            </a:pPr>
            <a:r>
              <a:rPr lang="en-US" baseline="0" dirty="0"/>
              <a:t>Application of language learned in new and familiar contexts.</a:t>
            </a:r>
          </a:p>
          <a:p>
            <a:pPr marL="640594" lvl="1" indent="-174708">
              <a:buFont typeface="Arial" panose="020B0604020202020204" pitchFamily="34" charset="0"/>
              <a:buChar char="•"/>
            </a:pPr>
            <a:endParaRPr lang="en-US" baseline="0" dirty="0"/>
          </a:p>
          <a:p>
            <a:r>
              <a:rPr lang="en-US" baseline="0" dirty="0"/>
              <a:t> Finally, Component 4-</a:t>
            </a:r>
          </a:p>
          <a:p>
            <a:pPr marL="640594" lvl="1" indent="-174708">
              <a:buFont typeface="Arial" panose="020B0604020202020204" pitchFamily="34" charset="0"/>
              <a:buChar char="•"/>
            </a:pPr>
            <a:r>
              <a:rPr lang="en-US" baseline="0" dirty="0"/>
              <a:t>The use of common language to describe progress.</a:t>
            </a:r>
          </a:p>
          <a:p>
            <a:pPr marL="640594" lvl="1" indent="-174708">
              <a:buFont typeface="Arial" panose="020B0604020202020204" pitchFamily="34" charset="0"/>
              <a:buChar char="•"/>
            </a:pPr>
            <a:r>
              <a:rPr lang="en-US" baseline="0" dirty="0"/>
              <a:t>Students setting goals for themselves.</a:t>
            </a:r>
          </a:p>
          <a:p>
            <a:pPr marL="640594" lvl="1" indent="-174708">
              <a:buFont typeface="Arial" panose="020B0604020202020204" pitchFamily="34" charset="0"/>
              <a:buChar char="•"/>
            </a:pPr>
            <a:r>
              <a:rPr lang="en-US" baseline="0" dirty="0"/>
              <a:t>Goals informing learning opportunities.</a:t>
            </a:r>
          </a:p>
        </p:txBody>
      </p:sp>
      <p:sp>
        <p:nvSpPr>
          <p:cNvPr id="4" name="Slide Number Placeholder 3"/>
          <p:cNvSpPr>
            <a:spLocks noGrp="1"/>
          </p:cNvSpPr>
          <p:nvPr>
            <p:ph type="sldNum" sz="quarter" idx="10"/>
          </p:nvPr>
        </p:nvSpPr>
        <p:spPr/>
        <p:txBody>
          <a:bodyPr/>
          <a:lstStyle/>
          <a:p>
            <a:fld id="{E4BE6CAD-14D3-497A-93A7-27B18C01A56D}" type="slidenum">
              <a:rPr lang="en-CA" smtClean="0"/>
              <a:t>18</a:t>
            </a:fld>
            <a:endParaRPr lang="en-CA"/>
          </a:p>
        </p:txBody>
      </p:sp>
    </p:spTree>
    <p:extLst>
      <p:ext uri="{BB962C8B-B14F-4D97-AF65-F5344CB8AC3E}">
        <p14:creationId xmlns:p14="http://schemas.microsoft.com/office/powerpoint/2010/main" val="4240575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Les conseils scolaires ont eu une réponse très positive au continuum d’implantation. Voici quelques publications sur les médias sociaux qui décrivent l’utilisation</a:t>
            </a:r>
            <a:r>
              <a:rPr lang="fr-FR" baseline="0" dirty="0"/>
              <a:t> de </a:t>
            </a:r>
            <a:r>
              <a:rPr lang="fr-FR" dirty="0"/>
              <a:t>cet outil. </a:t>
            </a:r>
          </a:p>
          <a:p>
            <a:endParaRPr lang="fr-FR" dirty="0"/>
          </a:p>
          <a:p>
            <a:r>
              <a:rPr lang="fr-FR" dirty="0"/>
              <a:t>Sur le site web des initiatives du CECR en Ontario, chacune des 4 composantes du continuum a été décomposée pour inclure les activités proposées par la province lors des séminaires provinciaux du CECR et peut être facilement adaptée aux besoins de votre conseil scolaire.</a:t>
            </a:r>
          </a:p>
          <a:p>
            <a:endParaRPr lang="fr-FR" dirty="0"/>
          </a:p>
          <a:p>
            <a:r>
              <a:rPr lang="fr-FR" dirty="0"/>
              <a:t>Avez-vous remarqué</a:t>
            </a:r>
            <a:r>
              <a:rPr lang="fr-FR" baseline="0" dirty="0"/>
              <a:t> les hashtags qu’ils ont utilisé?  Les voila.  On apprend beaucoup des autres… alors partageons notre travail!</a:t>
            </a:r>
            <a:endParaRPr lang="fr-FR" dirty="0"/>
          </a:p>
          <a:p>
            <a:endParaRPr lang="fr-FR" dirty="0"/>
          </a:p>
          <a:p>
            <a:r>
              <a:rPr lang="fr-FR" dirty="0"/>
              <a:t>Le continuum est un outil efficace pour la collection et l’analyse des données des conseils scolaires.</a:t>
            </a:r>
          </a:p>
          <a:p>
            <a:endParaRPr lang="fr-FR" dirty="0"/>
          </a:p>
          <a:p>
            <a:r>
              <a:rPr lang="fr-FR" dirty="0"/>
              <a:t>Comment pourriez-vous utiliser le continuum dans vos conseils scolaires pour appuyer le</a:t>
            </a:r>
            <a:r>
              <a:rPr lang="fr-FR" baseline="0" dirty="0"/>
              <a:t> plan</a:t>
            </a:r>
            <a:r>
              <a:rPr lang="fr-FR" dirty="0"/>
              <a:t> de FLS de votre conseil?</a:t>
            </a:r>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19</a:t>
            </a:fld>
            <a:endParaRPr lang="en-CA"/>
          </a:p>
        </p:txBody>
      </p:sp>
    </p:spTree>
    <p:extLst>
      <p:ext uri="{BB962C8B-B14F-4D97-AF65-F5344CB8AC3E}">
        <p14:creationId xmlns:p14="http://schemas.microsoft.com/office/powerpoint/2010/main" val="257686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Kara</a:t>
            </a:r>
            <a:endParaRPr lang="fr-CA" b="1" dirty="0"/>
          </a:p>
          <a:p>
            <a:endParaRPr lang="en-CA" dirty="0"/>
          </a:p>
          <a:p>
            <a:r>
              <a:rPr lang="en-CA" dirty="0"/>
              <a:t>Recognition of traditional territory:</a:t>
            </a:r>
          </a:p>
          <a:p>
            <a:endParaRPr lang="en-CA" dirty="0"/>
          </a:p>
          <a:p>
            <a:r>
              <a:rPr lang="fr-CA" sz="1200" kern="1200" dirty="0">
                <a:solidFill>
                  <a:schemeClr val="tx1"/>
                </a:solidFill>
                <a:effectLst/>
                <a:latin typeface="+mn-lt"/>
                <a:ea typeface="+mn-ea"/>
                <a:cs typeface="+mn-cs"/>
              </a:rPr>
              <a:t>Les villes ontariennes où nous nous trouvons sont situées sur les territoires traditionnels des peuples autochtones datant d’innombrables générations.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montrons notre respect pour les contributions de ces peuples autochtones et reconnaissons le rôle des traités dans ce qui est maintenant l’Ontario.</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Des centaines d’années suite à la signature des premiers traités, ils sont encore pertinents aujourd’hui.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Reconnaissons la longue histoire des Premières Nations, des Métis et des Inuits en Ontario, et démontrons-leur respect aujourd’hui.</a:t>
            </a:r>
            <a:endParaRPr lang="en-CA" sz="1200" kern="1200" dirty="0">
              <a:solidFill>
                <a:schemeClr val="tx1"/>
              </a:solidFill>
              <a:effectLst/>
              <a:latin typeface="+mn-lt"/>
              <a:ea typeface="+mn-ea"/>
              <a:cs typeface="+mn-cs"/>
            </a:endParaRPr>
          </a:p>
          <a:p>
            <a:endParaRPr lang="en-CA" baseline="0" dirty="0"/>
          </a:p>
          <a:p>
            <a:r>
              <a:rPr lang="en-CA" baseline="0" dirty="0"/>
              <a:t>Pause</a:t>
            </a:r>
          </a:p>
          <a:p>
            <a:endParaRPr lang="en-CA" baseline="0" dirty="0"/>
          </a:p>
          <a:p>
            <a:r>
              <a:rPr lang="en-CA" dirty="0"/>
              <a:t> </a:t>
            </a:r>
          </a:p>
          <a:p>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2</a:t>
            </a:fld>
            <a:endParaRPr lang="en-CA"/>
          </a:p>
        </p:txBody>
      </p:sp>
    </p:spTree>
    <p:extLst>
      <p:ext uri="{BB962C8B-B14F-4D97-AF65-F5344CB8AC3E}">
        <p14:creationId xmlns:p14="http://schemas.microsoft.com/office/powerpoint/2010/main" val="13485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a:t>Activit</a:t>
            </a:r>
            <a:r>
              <a:rPr lang="fr-CA" b="1" baseline="0" dirty="0"/>
              <a:t>é 3</a:t>
            </a:r>
          </a:p>
          <a:p>
            <a:endParaRPr lang="en-US" b="1" baseline="0" dirty="0"/>
          </a:p>
          <a:p>
            <a:r>
              <a:rPr lang="en-US" baseline="0" dirty="0"/>
              <a:t>Brainstorm</a:t>
            </a:r>
          </a:p>
          <a:p>
            <a:pPr marL="232943" indent="-232943">
              <a:buAutoNum type="arabicParenR"/>
            </a:pPr>
            <a:r>
              <a:rPr lang="en-US" baseline="0" dirty="0"/>
              <a:t>How might you use the continuum to inform professional learning?</a:t>
            </a:r>
          </a:p>
          <a:p>
            <a:pPr marL="232943" indent="-232943">
              <a:buAutoNum type="arabicParenR"/>
            </a:pPr>
            <a:r>
              <a:rPr lang="en-US" baseline="0" dirty="0"/>
              <a:t>How might you use the continuum to inform your three year FSL plan?</a:t>
            </a:r>
          </a:p>
          <a:p>
            <a:endParaRPr lang="en-US" baseline="0" dirty="0"/>
          </a:p>
        </p:txBody>
      </p:sp>
      <p:sp>
        <p:nvSpPr>
          <p:cNvPr id="4" name="Slide Number Placeholder 3"/>
          <p:cNvSpPr>
            <a:spLocks noGrp="1"/>
          </p:cNvSpPr>
          <p:nvPr>
            <p:ph type="sldNum" sz="quarter" idx="10"/>
          </p:nvPr>
        </p:nvSpPr>
        <p:spPr/>
        <p:txBody>
          <a:bodyPr/>
          <a:lstStyle/>
          <a:p>
            <a:fld id="{E4BE6CAD-14D3-497A-93A7-27B18C01A56D}" type="slidenum">
              <a:rPr lang="en-CA" smtClean="0"/>
              <a:t>20</a:t>
            </a:fld>
            <a:endParaRPr lang="en-CA"/>
          </a:p>
        </p:txBody>
      </p:sp>
    </p:spTree>
    <p:extLst>
      <p:ext uri="{BB962C8B-B14F-4D97-AF65-F5344CB8AC3E}">
        <p14:creationId xmlns:p14="http://schemas.microsoft.com/office/powerpoint/2010/main" val="357563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21</a:t>
            </a:fld>
            <a:endParaRPr lang="en-CA"/>
          </a:p>
        </p:txBody>
      </p:sp>
    </p:spTree>
    <p:extLst>
      <p:ext uri="{BB962C8B-B14F-4D97-AF65-F5344CB8AC3E}">
        <p14:creationId xmlns:p14="http://schemas.microsoft.com/office/powerpoint/2010/main" val="193691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a:p>
            <a:r>
              <a:rPr lang="fr-CA" noProof="0" dirty="0"/>
              <a:t>Voici nos</a:t>
            </a:r>
            <a:r>
              <a:rPr lang="en-US" dirty="0"/>
              <a:t> </a:t>
            </a:r>
            <a:r>
              <a:rPr lang="fr-CA" noProof="0" dirty="0"/>
              <a:t>buts</a:t>
            </a:r>
            <a:r>
              <a:rPr lang="en-US" dirty="0"/>
              <a:t> au </a:t>
            </a:r>
            <a:r>
              <a:rPr lang="fr-CA" noProof="0" dirty="0"/>
              <a:t>cours de</a:t>
            </a:r>
            <a:r>
              <a:rPr lang="fr-CA" baseline="0" noProof="0" dirty="0"/>
              <a:t> notre session aujourd’hui</a:t>
            </a:r>
            <a:r>
              <a:rPr lang="en-US" baseline="0" dirty="0"/>
              <a:t>.</a:t>
            </a:r>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3</a:t>
            </a:fld>
            <a:endParaRPr lang="en-CA"/>
          </a:p>
        </p:txBody>
      </p:sp>
    </p:spTree>
    <p:extLst>
      <p:ext uri="{BB962C8B-B14F-4D97-AF65-F5344CB8AC3E}">
        <p14:creationId xmlns:p14="http://schemas.microsoft.com/office/powerpoint/2010/main" val="21700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fr-CA" noProof="0" dirty="0"/>
              <a:t>Nous sommes</a:t>
            </a:r>
            <a:r>
              <a:rPr lang="fr-CA" baseline="0" noProof="0" dirty="0"/>
              <a:t> réunis aujourd’hui afin de s’assurer que vous connaissez mieux le CECR,  le DELF et le Centre DELF de l’Ontario.  Maintenant en Ontario tous les conseils scolaires (60) emploient le CECR en suivant le curriculum FLS, en recevant les fonds OLE, et pour les activités régionales et provinciales.  </a:t>
            </a:r>
          </a:p>
          <a:p>
            <a:endParaRPr lang="fr-CA" baseline="0" noProof="0" dirty="0"/>
          </a:p>
          <a:p>
            <a:r>
              <a:rPr lang="fr-CA" baseline="0" noProof="0" dirty="0"/>
              <a:t>En plus, il y a plusieurs conseils scolaires en Ontario qui choisissent de participer au DELF au mois de mai, alors il se peut vraiment que vous serez en charge de ces sessions, et vous vous poserez  des questions.  Voici l’occasion de partager des questions au sujet du CECR ou le DELF, en profitant des connaissances à travers l’Ontario. </a:t>
            </a:r>
            <a:endParaRPr lang="fr-CA" noProof="0" dirty="0"/>
          </a:p>
        </p:txBody>
      </p:sp>
      <p:sp>
        <p:nvSpPr>
          <p:cNvPr id="4" name="Slide Number Placeholder 3"/>
          <p:cNvSpPr>
            <a:spLocks noGrp="1"/>
          </p:cNvSpPr>
          <p:nvPr>
            <p:ph type="sldNum" sz="quarter" idx="10"/>
          </p:nvPr>
        </p:nvSpPr>
        <p:spPr/>
        <p:txBody>
          <a:bodyPr/>
          <a:lstStyle/>
          <a:p>
            <a:fld id="{E4BE6CAD-14D3-497A-93A7-27B18C01A56D}" type="slidenum">
              <a:rPr lang="en-CA" smtClean="0"/>
              <a:t>4</a:t>
            </a:fld>
            <a:endParaRPr lang="en-CA"/>
          </a:p>
        </p:txBody>
      </p:sp>
    </p:spTree>
    <p:extLst>
      <p:ext uri="{BB962C8B-B14F-4D97-AF65-F5344CB8AC3E}">
        <p14:creationId xmlns:p14="http://schemas.microsoft.com/office/powerpoint/2010/main" val="417289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fr-FR" dirty="0"/>
          </a:p>
          <a:p>
            <a:pPr fontAlgn="t"/>
            <a:r>
              <a:rPr lang="fr-FR" dirty="0"/>
              <a:t>Reconnaissez-vous les livres qui se trouvent à l’écran? </a:t>
            </a:r>
            <a:br>
              <a:rPr lang="fr-FR" dirty="0"/>
            </a:br>
            <a:r>
              <a:rPr lang="fr-FR" dirty="0"/>
              <a:t>En tant que responsable du FLS, vous avez entendu parler du Cadre européen commun de référence ou du CECR. Mais qu'est-ce que c'est? Pourquoi est-ce important pour les apprenants de français langue seconde?</a:t>
            </a:r>
            <a:br>
              <a:rPr lang="fr-FR" dirty="0"/>
            </a:br>
            <a:r>
              <a:rPr lang="fr-FR" dirty="0"/>
              <a:t> </a:t>
            </a:r>
            <a:br>
              <a:rPr lang="fr-FR" dirty="0"/>
            </a:br>
            <a:r>
              <a:rPr lang="fr-FR" dirty="0"/>
              <a:t>Nos apprenants possèdent les différents niveaux de capacité linguistique, mais les opinions sur le niveau de langue peuvent être assez subjectives. Il doit exister un moyen objectif clair de décrire les compétences linguistiques. C'est ce que prévoit le CECR.</a:t>
            </a:r>
            <a:br>
              <a:rPr lang="fr-FR" dirty="0"/>
            </a:br>
            <a:br>
              <a:rPr lang="fr-FR" dirty="0"/>
            </a:br>
            <a:r>
              <a:rPr lang="fr-FR" dirty="0"/>
              <a:t>En Ontario, le CECR présente un cadre fondé sur la recherche qui propose une description commune de la compétence d’une langue seconde.</a:t>
            </a:r>
          </a:p>
          <a:p>
            <a:pPr fontAlgn="t"/>
            <a:endParaRPr lang="fr-FR" dirty="0"/>
          </a:p>
          <a:p>
            <a:pPr fontAlgn="t"/>
            <a:r>
              <a:rPr lang="fr-FR" dirty="0"/>
              <a:t>Comme toujours, le curriculum de l’Ontario est le document par lequel nous évaluons nos étudiants. Les enseignants de FLS utilisent les documents de politique du curriculum et la grille d’évaluation du rendement  pour planifier, enseigner et évaluer.</a:t>
            </a:r>
            <a:br>
              <a:rPr lang="fr-FR" dirty="0"/>
            </a:br>
            <a:br>
              <a:rPr lang="fr-FR" dirty="0"/>
            </a:br>
            <a:r>
              <a:rPr lang="fr-FR" dirty="0"/>
              <a:t>Le CECR n’est ni un</a:t>
            </a:r>
            <a:r>
              <a:rPr lang="fr-FR" baseline="0" dirty="0"/>
              <a:t> plan de cours</a:t>
            </a:r>
            <a:r>
              <a:rPr lang="fr-FR" dirty="0"/>
              <a:t> ni un programme cadre; c’est un outil qui décrit les compétences nécessaires aux apprenants de langue seconde pour pouvoir communiquer efficacement. Il est organisé en six niveaux de compétences.</a:t>
            </a:r>
          </a:p>
          <a:p>
            <a:endParaRPr lang="en-US" dirty="0"/>
          </a:p>
        </p:txBody>
      </p:sp>
      <p:sp>
        <p:nvSpPr>
          <p:cNvPr id="4" name="Slide Number Placeholder 3"/>
          <p:cNvSpPr>
            <a:spLocks noGrp="1"/>
          </p:cNvSpPr>
          <p:nvPr>
            <p:ph type="sldNum" sz="quarter" idx="10"/>
          </p:nvPr>
        </p:nvSpPr>
        <p:spPr/>
        <p:txBody>
          <a:bodyPr/>
          <a:lstStyle/>
          <a:p>
            <a:fld id="{E4BE6CAD-14D3-497A-93A7-27B18C01A56D}" type="slidenum">
              <a:rPr lang="en-CA" smtClean="0"/>
              <a:t>5</a:t>
            </a:fld>
            <a:endParaRPr lang="en-CA"/>
          </a:p>
        </p:txBody>
      </p:sp>
    </p:spTree>
    <p:extLst>
      <p:ext uri="{BB962C8B-B14F-4D97-AF65-F5344CB8AC3E}">
        <p14:creationId xmlns:p14="http://schemas.microsoft.com/office/powerpoint/2010/main" val="327996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Les 6 niveaux décrivent les compétences de l'apprenant en langue seconde dans cinq domaines: production</a:t>
            </a:r>
            <a:r>
              <a:rPr lang="fr-FR" baseline="0" dirty="0"/>
              <a:t> orale</a:t>
            </a:r>
            <a:r>
              <a:rPr lang="fr-FR" dirty="0"/>
              <a:t>, interaction orale, écoute, lecture et écriture. En outre, elles sont décrites en termes d’énoncés «Je</a:t>
            </a:r>
            <a:r>
              <a:rPr lang="fr-FR" baseline="0" dirty="0"/>
              <a:t> peux</a:t>
            </a:r>
            <a:r>
              <a:rPr lang="fr-FR" dirty="0"/>
              <a:t>».</a:t>
            </a:r>
          </a:p>
          <a:p>
            <a:r>
              <a:rPr lang="fr-FR" dirty="0"/>
              <a:t>*Dans les écoles ontariennes, nous nous concentrons sur les niveaux A1 à B2. </a:t>
            </a:r>
            <a:r>
              <a:rPr lang="fr-FR" baseline="0" dirty="0"/>
              <a:t> </a:t>
            </a:r>
          </a:p>
          <a:p>
            <a:endParaRPr lang="fr-FR" baseline="0" dirty="0"/>
          </a:p>
          <a:p>
            <a:endParaRPr lang="fr-FR" dirty="0"/>
          </a:p>
          <a:p>
            <a:r>
              <a:rPr lang="fr-FR" dirty="0"/>
              <a:t>Basé sur</a:t>
            </a:r>
            <a:r>
              <a:rPr lang="fr-FR" baseline="0" dirty="0"/>
              <a:t> les </a:t>
            </a:r>
            <a:r>
              <a:rPr lang="fr-FR" dirty="0"/>
              <a:t>résultats de la participation du DELF de l’année 2018 en Ontario, au</a:t>
            </a:r>
            <a:r>
              <a:rPr lang="fr-FR" baseline="0" dirty="0"/>
              <a:t> palier</a:t>
            </a:r>
            <a:r>
              <a:rPr lang="fr-FR" dirty="0"/>
              <a:t> secondaire,  plusieurs étudiant(e)s</a:t>
            </a:r>
            <a:r>
              <a:rPr lang="fr-FR" baseline="0" dirty="0"/>
              <a:t> en 12ème année </a:t>
            </a:r>
            <a:r>
              <a:rPr lang="fr-FR" dirty="0"/>
              <a:t> en FLS  se sont autoévalués au niveau B1 par</a:t>
            </a:r>
            <a:r>
              <a:rPr lang="fr-FR" baseline="0" dirty="0"/>
              <a:t> rapport aux passations </a:t>
            </a:r>
            <a:r>
              <a:rPr lang="fr-FR" dirty="0"/>
              <a:t>DELF.</a:t>
            </a:r>
          </a:p>
          <a:p>
            <a:r>
              <a:rPr lang="fr-FR" dirty="0"/>
              <a:t>* Et en immersion, plusieurs se sont évalués au B2.</a:t>
            </a:r>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6</a:t>
            </a:fld>
            <a:endParaRPr lang="en-CA"/>
          </a:p>
        </p:txBody>
      </p:sp>
    </p:spTree>
    <p:extLst>
      <p:ext uri="{BB962C8B-B14F-4D97-AF65-F5344CB8AC3E}">
        <p14:creationId xmlns:p14="http://schemas.microsoft.com/office/powerpoint/2010/main" val="384213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fr-FR" dirty="0"/>
              <a:t>Voici une description simplifiée pour vous donner une idée des niveaux. </a:t>
            </a:r>
            <a:br>
              <a:rPr lang="fr-FR" dirty="0"/>
            </a:br>
            <a:br>
              <a:rPr lang="fr-FR" dirty="0"/>
            </a:br>
            <a:endParaRPr lang="fr-FR" b="1" dirty="0"/>
          </a:p>
          <a:p>
            <a:pPr fontAlgn="t"/>
            <a:r>
              <a:rPr lang="fr-FR" b="1" dirty="0"/>
              <a:t>Au niveau A1, </a:t>
            </a:r>
            <a:r>
              <a:rPr lang="fr-FR" dirty="0"/>
              <a:t>les étudiants peuvent comprendre et utiliser des expressions très simples pour satisfaire des besoins concrets. Ils peuvent se présenter et poser des questions aux autres sur leurs données personnelles. Ils peuvent interagir simplement tant que l'autre personne parle lentement et distinctement.</a:t>
            </a:r>
            <a:br>
              <a:rPr lang="fr-FR" dirty="0"/>
            </a:br>
            <a:br>
              <a:rPr lang="fr-FR" dirty="0"/>
            </a:br>
            <a:r>
              <a:rPr lang="fr-FR" b="1" dirty="0"/>
              <a:t>Au niveau A2</a:t>
            </a:r>
            <a:r>
              <a:rPr lang="fr-FR" dirty="0"/>
              <a:t>, les étudiants peuvent comprendre les expressions fréquemment utilisées dans la plupart des domaines intermédiaires tels que les achats, la famille, l’emploi, etc.</a:t>
            </a:r>
            <a:br>
              <a:rPr lang="fr-FR" dirty="0"/>
            </a:br>
            <a:br>
              <a:rPr lang="fr-FR" dirty="0"/>
            </a:br>
            <a:r>
              <a:rPr lang="fr-FR" b="1" dirty="0"/>
              <a:t>Au niveau B1, </a:t>
            </a:r>
            <a:r>
              <a:rPr lang="fr-FR" dirty="0"/>
              <a:t>les élèves comprennent les points essentiels à la famille, au travail, à l’école ou aux loisirs.</a:t>
            </a:r>
            <a:br>
              <a:rPr lang="fr-FR" dirty="0"/>
            </a:br>
            <a:r>
              <a:rPr lang="fr-FR" dirty="0"/>
              <a:t>Ils peuvent gérer la plupart des situations de voyage où la langue est parlée et créer des textes simples sur des sujets d’intérêt personnel. Ils peuvent décrire des expériences, des événements, des rêves et des ambitions, ainsi que des opinions ou des projets.</a:t>
            </a:r>
            <a:br>
              <a:rPr lang="fr-FR" dirty="0"/>
            </a:br>
            <a:br>
              <a:rPr lang="fr-FR" dirty="0"/>
            </a:br>
            <a:r>
              <a:rPr lang="fr-FR" b="1" dirty="0"/>
              <a:t>Enfin, au niveau B2</a:t>
            </a:r>
            <a:r>
              <a:rPr lang="fr-FR" dirty="0"/>
              <a:t>, les étudiants comprennent les idées principales d’un texte complexe. Ils peuvent interagir spontanément sans trop de contraintes pour l'apprenant ou le locuteur natif. Ils peuvent produire un texte détaillé sur beaucoup de sujets. C’est ce niveau que nous souhaitons que nos élèves de l’Ontario atteignent d’ici jusqu’a la fin de de leurs études de FLS en 12 e année.</a:t>
            </a:r>
            <a:br>
              <a:rPr lang="fr-FR" dirty="0"/>
            </a:br>
            <a:br>
              <a:rPr lang="fr-FR" dirty="0"/>
            </a:br>
            <a:r>
              <a:rPr lang="fr-FR" i="1" dirty="0"/>
              <a:t>Il est important de noter qu’il n’existe aucune corrélation entre les niveaux de maîtrise du CECR et le niveau scolaire. Il n’existe pas non plus de corrélation entre les niveaux du CECR et le grille d’évaluation. Les apprenants utilisent les descripteurs du CECR pour les aider à identifier leur niveau de compétence actuel et à se fixer des objectifs pour progresser. </a:t>
            </a:r>
            <a:endParaRPr lang="en-CA" i="1" dirty="0"/>
          </a:p>
        </p:txBody>
      </p:sp>
      <p:sp>
        <p:nvSpPr>
          <p:cNvPr id="4" name="Slide Number Placeholder 3"/>
          <p:cNvSpPr>
            <a:spLocks noGrp="1"/>
          </p:cNvSpPr>
          <p:nvPr>
            <p:ph type="sldNum" sz="quarter" idx="10"/>
          </p:nvPr>
        </p:nvSpPr>
        <p:spPr/>
        <p:txBody>
          <a:bodyPr/>
          <a:lstStyle/>
          <a:p>
            <a:fld id="{E4BE6CAD-14D3-497A-93A7-27B18C01A56D}" type="slidenum">
              <a:rPr lang="en-CA" smtClean="0"/>
              <a:t>7</a:t>
            </a:fld>
            <a:endParaRPr lang="en-CA"/>
          </a:p>
        </p:txBody>
      </p:sp>
    </p:spTree>
    <p:extLst>
      <p:ext uri="{BB962C8B-B14F-4D97-AF65-F5344CB8AC3E}">
        <p14:creationId xmlns:p14="http://schemas.microsoft.com/office/powerpoint/2010/main" val="24538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Activity 1: Descriptions des </a:t>
            </a:r>
            <a:r>
              <a:rPr lang="en-US" b="1" baseline="0" dirty="0" err="1"/>
              <a:t>niveaux</a:t>
            </a:r>
            <a:r>
              <a:rPr lang="en-US" b="1" baseline="0" dirty="0"/>
              <a:t> du CECR/descriptions of the CEFR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global and English scales)</a:t>
            </a:r>
          </a:p>
          <a:p>
            <a:endParaRPr lang="en-US" baseline="0" dirty="0"/>
          </a:p>
          <a:p>
            <a:r>
              <a:rPr lang="en-US" baseline="0" dirty="0"/>
              <a:t>En </a:t>
            </a:r>
            <a:r>
              <a:rPr lang="en-US" baseline="0" dirty="0" err="1"/>
              <a:t>anglais</a:t>
            </a:r>
            <a:r>
              <a:rPr lang="en-US" baseline="0" dirty="0"/>
              <a:t>, </a:t>
            </a:r>
            <a:r>
              <a:rPr lang="en-US" baseline="0" dirty="0" err="1"/>
              <a:t>ou</a:t>
            </a:r>
            <a:r>
              <a:rPr lang="en-US" baseline="0" dirty="0"/>
              <a:t> </a:t>
            </a:r>
            <a:r>
              <a:rPr lang="en-US" baseline="0" dirty="0" err="1"/>
              <a:t>en</a:t>
            </a:r>
            <a:r>
              <a:rPr lang="en-US" baseline="0" dirty="0"/>
              <a:t> </a:t>
            </a:r>
            <a:r>
              <a:rPr lang="en-US" baseline="0" dirty="0" err="1"/>
              <a:t>francais</a:t>
            </a:r>
            <a:r>
              <a:rPr lang="en-US" baseline="0" dirty="0"/>
              <a:t>-</a:t>
            </a:r>
          </a:p>
          <a:p>
            <a:endParaRPr lang="en-US" baseline="0" dirty="0"/>
          </a:p>
          <a:p>
            <a:r>
              <a:rPr lang="fr-FR" baseline="0" dirty="0"/>
              <a:t>Quels sont les mots clés pour chaque niveau? </a:t>
            </a:r>
          </a:p>
          <a:p>
            <a:r>
              <a:rPr lang="fr-FR" baseline="0" dirty="0"/>
              <a:t>Que remarquez-vous en générale?  ?</a:t>
            </a:r>
          </a:p>
          <a:p>
            <a:endParaRPr lang="fr-FR" baseline="0" dirty="0"/>
          </a:p>
          <a:p>
            <a:r>
              <a:rPr lang="en-US" baseline="0" dirty="0"/>
              <a:t>What are the key words for each level? </a:t>
            </a:r>
          </a:p>
          <a:p>
            <a:r>
              <a:rPr lang="en-US" baseline="0" dirty="0"/>
              <a:t>What is the relationship?  (speech acts, asset based, progression)</a:t>
            </a:r>
          </a:p>
          <a:p>
            <a:endParaRPr lang="en-US" baseline="0" dirty="0"/>
          </a:p>
          <a:p>
            <a:endParaRPr lang="en-US" baseline="0" dirty="0"/>
          </a:p>
          <a:p>
            <a:endParaRPr lang="fr-CA" baseline="0" noProof="0" dirty="0"/>
          </a:p>
        </p:txBody>
      </p:sp>
      <p:sp>
        <p:nvSpPr>
          <p:cNvPr id="4" name="Slide Number Placeholder 3"/>
          <p:cNvSpPr>
            <a:spLocks noGrp="1"/>
          </p:cNvSpPr>
          <p:nvPr>
            <p:ph type="sldNum" sz="quarter" idx="10"/>
          </p:nvPr>
        </p:nvSpPr>
        <p:spPr/>
        <p:txBody>
          <a:bodyPr/>
          <a:lstStyle/>
          <a:p>
            <a:fld id="{E4BE6CAD-14D3-497A-93A7-27B18C01A56D}" type="slidenum">
              <a:rPr lang="en-CA" smtClean="0"/>
              <a:t>8</a:t>
            </a:fld>
            <a:endParaRPr lang="en-CA"/>
          </a:p>
        </p:txBody>
      </p:sp>
    </p:spTree>
    <p:extLst>
      <p:ext uri="{BB962C8B-B14F-4D97-AF65-F5344CB8AC3E}">
        <p14:creationId xmlns:p14="http://schemas.microsoft.com/office/powerpoint/2010/main" val="160513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fr-FR" dirty="0"/>
          </a:p>
          <a:p>
            <a:pPr fontAlgn="t"/>
            <a:r>
              <a:rPr lang="fr-FR" dirty="0"/>
              <a:t>Faîtes-vous partie du projet DELF cette année?</a:t>
            </a:r>
          </a:p>
          <a:p>
            <a:pPr fontAlgn="t"/>
            <a:r>
              <a:rPr lang="fr-FR" dirty="0"/>
              <a:t>Alors discutons de cet examen…</a:t>
            </a:r>
          </a:p>
          <a:p>
            <a:pPr fontAlgn="t"/>
            <a:endParaRPr lang="fr-FR" dirty="0"/>
          </a:p>
          <a:p>
            <a:pPr fontAlgn="t"/>
            <a:r>
              <a:rPr lang="fr-FR" dirty="0"/>
              <a:t>Le DELF (Diplôme d'Etudes en Langue Française) est un titre officiel livré par le ministère français de l'Education nationale pour certifier la compétence des candidats étrangers en langue française. Ces certificats sont valables à vie. </a:t>
            </a:r>
          </a:p>
          <a:p>
            <a:pPr fontAlgn="t"/>
            <a:endParaRPr lang="fr-FR" dirty="0"/>
          </a:p>
          <a:p>
            <a:pPr defTabSz="931774" fontAlgn="t">
              <a:defRPr/>
            </a:pPr>
            <a:r>
              <a:rPr lang="fr-FR" dirty="0"/>
              <a:t>*Le test est évalué par des correcteurs- examinateurs certifiés, qui sont des enseignant(e)s formées spécifiquement à cette tâche.  </a:t>
            </a:r>
            <a:r>
              <a:rPr lang="fr-FR" dirty="0">
                <a:solidFill>
                  <a:srgbClr val="FFFF00"/>
                </a:solidFill>
              </a:rPr>
              <a:t>Les sessions d’habilitation de correcteurs examinateurs se passent partout en Ontario. Mais, ce ne sont que les formateurs qui sont autorisés à animer ces sessions d’habilitation. </a:t>
            </a:r>
            <a:r>
              <a:rPr lang="fr-FR" dirty="0"/>
              <a:t>L'une des règles importantes de l’examen est que les enseignants (es) ne peuvent pas évaluer leurs propres élèves.</a:t>
            </a:r>
            <a:endParaRPr lang="fr-FR" dirty="0">
              <a:solidFill>
                <a:srgbClr val="FFFF00"/>
              </a:solidFill>
            </a:endParaRPr>
          </a:p>
          <a:p>
            <a:pPr fontAlgn="t"/>
            <a:endParaRPr lang="fr-FR" dirty="0">
              <a:solidFill>
                <a:srgbClr val="FFFF00"/>
              </a:solidFill>
            </a:endParaRPr>
          </a:p>
          <a:p>
            <a:pPr fontAlgn="t"/>
            <a:r>
              <a:rPr lang="fr-FR" dirty="0">
                <a:solidFill>
                  <a:srgbClr val="FFFF00"/>
                </a:solidFill>
              </a:rPr>
              <a:t>Il existe des formateurs dans chaque région de l’Ontario. Si vous voulez avoir ou participer à une session d’habilitation de correcteurs-examinateurs, il faut avoir une discussion dans votre région afin de déterminer s’il y aurait l’occasion d’offrir une session.  </a:t>
            </a:r>
          </a:p>
          <a:p>
            <a:pPr fontAlgn="t"/>
            <a:endParaRPr lang="fr-FR" b="1" dirty="0"/>
          </a:p>
          <a:p>
            <a:pPr fontAlgn="t"/>
            <a:r>
              <a:rPr lang="fr-FR" b="1" dirty="0"/>
              <a:t>Les examens DELF  et les sessions d’habilitation sont gérés par des centres DELF.</a:t>
            </a:r>
          </a:p>
          <a:p>
            <a:pPr fontAlgn="t"/>
            <a:endParaRPr lang="fr-FR" b="1" dirty="0"/>
          </a:p>
          <a:p>
            <a:pPr fontAlgn="t"/>
            <a:r>
              <a:rPr lang="fr-FR" b="1" dirty="0"/>
              <a:t>*C’est le Ministère de L’Education Nationale</a:t>
            </a:r>
            <a:r>
              <a:rPr lang="fr-FR" b="1" baseline="0" dirty="0"/>
              <a:t> en France </a:t>
            </a:r>
            <a:r>
              <a:rPr lang="fr-FR" b="1" dirty="0"/>
              <a:t>qui coordonnent l’administration des examens</a:t>
            </a:r>
            <a:r>
              <a:rPr lang="fr-FR" b="1" baseline="0" dirty="0"/>
              <a:t> avec l’appui </a:t>
            </a:r>
            <a:r>
              <a:rPr lang="fr-FR" b="1" dirty="0"/>
              <a:t>du *Centre international d’études pédagogiques (CIEP) qui se trouve en France.</a:t>
            </a:r>
          </a:p>
          <a:p>
            <a:pPr fontAlgn="t"/>
            <a:endParaRPr lang="fr-FR" b="1" dirty="0"/>
          </a:p>
          <a:p>
            <a:pPr fontAlgn="t"/>
            <a:r>
              <a:rPr lang="fr-FR" b="1" dirty="0"/>
              <a:t>Alors, si je n’étais</a:t>
            </a:r>
            <a:r>
              <a:rPr lang="fr-FR" b="1" baseline="0" dirty="0"/>
              <a:t> pas un formateur, et il y avait des enseignant.es qui voudraient devenir correcteurs, je me renseignerais auprès d’un formateur pour voir si elle ou il pourrait animer une session selon les conditions de CIEP.  Je ne peux pas former les correcteurs moi-même.  D’habitude, cette discussion se passerait pendant une rencontre régionale du CECR ou en communication avec le centre DELF Ontario. </a:t>
            </a:r>
          </a:p>
          <a:p>
            <a:pPr fontAlgn="t"/>
            <a:endParaRPr lang="fr-FR" dirty="0"/>
          </a:p>
          <a:p>
            <a:r>
              <a:rPr lang="fr-CA" baseline="0" noProof="0" dirty="0"/>
              <a:t>Nous allons maintenant écouter une courte clip qui expliquera ce que c’est le DELF du point de vue d’un conseil scolaire, et ses étudiant(e)s. Écouter comment ces élèves perçoivent le test et son importance</a:t>
            </a:r>
            <a:r>
              <a:rPr lang="en-US" baseline="0" dirty="0"/>
              <a:t>.</a:t>
            </a:r>
          </a:p>
          <a:p>
            <a:endParaRPr lang="en-US" baseline="0" dirty="0"/>
          </a:p>
          <a:p>
            <a:r>
              <a:rPr lang="en-CA" b="1" u="sng" dirty="0"/>
              <a:t>****Video to describe</a:t>
            </a:r>
            <a:r>
              <a:rPr lang="en-CA" b="1" u="sng" baseline="0" dirty="0"/>
              <a:t> the parts/candidate testimonials </a:t>
            </a:r>
            <a:r>
              <a:rPr lang="en-CA" baseline="0" dirty="0"/>
              <a:t>(5:35)    </a:t>
            </a:r>
          </a:p>
          <a:p>
            <a:endParaRPr lang="en-CA" baseline="0" dirty="0"/>
          </a:p>
          <a:p>
            <a:r>
              <a:rPr lang="en-CA" dirty="0"/>
              <a:t>https://delf-dalf.ambafrance-ca.org/candidate-testimonials </a:t>
            </a:r>
          </a:p>
          <a:p>
            <a:endParaRPr lang="en-US" dirty="0"/>
          </a:p>
          <a:p>
            <a:endParaRPr lang="en-CA" dirty="0"/>
          </a:p>
        </p:txBody>
      </p:sp>
      <p:sp>
        <p:nvSpPr>
          <p:cNvPr id="4" name="Slide Number Placeholder 3"/>
          <p:cNvSpPr>
            <a:spLocks noGrp="1"/>
          </p:cNvSpPr>
          <p:nvPr>
            <p:ph type="sldNum" sz="quarter" idx="10"/>
          </p:nvPr>
        </p:nvSpPr>
        <p:spPr/>
        <p:txBody>
          <a:bodyPr/>
          <a:lstStyle/>
          <a:p>
            <a:fld id="{E4BE6CAD-14D3-497A-93A7-27B18C01A56D}" type="slidenum">
              <a:rPr lang="en-CA" smtClean="0"/>
              <a:t>9</a:t>
            </a:fld>
            <a:endParaRPr lang="en-CA"/>
          </a:p>
        </p:txBody>
      </p:sp>
    </p:spTree>
    <p:extLst>
      <p:ext uri="{BB962C8B-B14F-4D97-AF65-F5344CB8AC3E}">
        <p14:creationId xmlns:p14="http://schemas.microsoft.com/office/powerpoint/2010/main" val="20329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7BAC28E-1724-407A-A68B-2740EA4104D6}" type="datetimeFigureOut">
              <a:rPr lang="en-CA" smtClean="0"/>
              <a:t>2019-07-30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321259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7BAC28E-1724-407A-A68B-2740EA4104D6}" type="datetimeFigureOut">
              <a:rPr lang="en-CA" smtClean="0"/>
              <a:t>2019-07-30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117619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7BAC28E-1724-407A-A68B-2740EA4104D6}" type="datetimeFigureOut">
              <a:rPr lang="en-CA" smtClean="0"/>
              <a:t>2019-07-30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322440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7BAC28E-1724-407A-A68B-2740EA4104D6}" type="datetimeFigureOut">
              <a:rPr lang="en-CA" smtClean="0"/>
              <a:t>2019-07-30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171451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AC28E-1724-407A-A68B-2740EA4104D6}" type="datetimeFigureOut">
              <a:rPr lang="en-CA" smtClean="0"/>
              <a:t>2019-07-30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231208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7BAC28E-1724-407A-A68B-2740EA4104D6}" type="datetimeFigureOut">
              <a:rPr lang="en-CA" smtClean="0"/>
              <a:t>2019-07-30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137447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7BAC28E-1724-407A-A68B-2740EA4104D6}" type="datetimeFigureOut">
              <a:rPr lang="en-CA" smtClean="0"/>
              <a:t>2019-07-30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338616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7BAC28E-1724-407A-A68B-2740EA4104D6}" type="datetimeFigureOut">
              <a:rPr lang="en-CA" smtClean="0"/>
              <a:t>2019-07-30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365500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AC28E-1724-407A-A68B-2740EA4104D6}" type="datetimeFigureOut">
              <a:rPr lang="en-CA" smtClean="0"/>
              <a:t>2019-07-30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364391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BAC28E-1724-407A-A68B-2740EA4104D6}" type="datetimeFigureOut">
              <a:rPr lang="en-CA" smtClean="0"/>
              <a:t>2019-07-30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143118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BAC28E-1724-407A-A68B-2740EA4104D6}" type="datetimeFigureOut">
              <a:rPr lang="en-CA" smtClean="0"/>
              <a:t>2019-07-30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2DCB0A-AFA6-42B6-86AD-5DE9E1531046}" type="slidenum">
              <a:rPr lang="en-CA" smtClean="0"/>
              <a:t>‹#›</a:t>
            </a:fld>
            <a:endParaRPr lang="en-CA"/>
          </a:p>
        </p:txBody>
      </p:sp>
    </p:spTree>
    <p:extLst>
      <p:ext uri="{BB962C8B-B14F-4D97-AF65-F5344CB8AC3E}">
        <p14:creationId xmlns:p14="http://schemas.microsoft.com/office/powerpoint/2010/main" val="233003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AC28E-1724-407A-A68B-2740EA4104D6}" type="datetimeFigureOut">
              <a:rPr lang="en-CA" smtClean="0"/>
              <a:t>2019-07-30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DCB0A-AFA6-42B6-86AD-5DE9E1531046}" type="slidenum">
              <a:rPr lang="en-CA" smtClean="0"/>
              <a:t>‹#›</a:t>
            </a:fld>
            <a:endParaRPr lang="en-CA"/>
          </a:p>
        </p:txBody>
      </p:sp>
    </p:spTree>
    <p:extLst>
      <p:ext uri="{BB962C8B-B14F-4D97-AF65-F5344CB8AC3E}">
        <p14:creationId xmlns:p14="http://schemas.microsoft.com/office/powerpoint/2010/main" val="116112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mailto:delfontario@gmail.com"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sites.google.com/teltgafe.com/cefr-ontari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220" y="1305055"/>
            <a:ext cx="9144000" cy="1028020"/>
          </a:xfrm>
        </p:spPr>
        <p:txBody>
          <a:bodyPr/>
          <a:lstStyle/>
          <a:p>
            <a:r>
              <a:rPr lang="en-US" b="1" dirty="0"/>
              <a:t>CEFR 101</a:t>
            </a:r>
            <a:endParaRPr lang="en-CA" b="1" dirty="0"/>
          </a:p>
        </p:txBody>
      </p:sp>
      <p:sp>
        <p:nvSpPr>
          <p:cNvPr id="3" name="Subtitle 2"/>
          <p:cNvSpPr>
            <a:spLocks noGrp="1"/>
          </p:cNvSpPr>
          <p:nvPr>
            <p:ph type="subTitle" idx="1"/>
          </p:nvPr>
        </p:nvSpPr>
        <p:spPr>
          <a:xfrm>
            <a:off x="1378220" y="2419383"/>
            <a:ext cx="9144000" cy="1655762"/>
          </a:xfrm>
        </p:spPr>
        <p:txBody>
          <a:bodyPr>
            <a:normAutofit lnSpcReduction="10000"/>
          </a:bodyPr>
          <a:lstStyle/>
          <a:p>
            <a:r>
              <a:rPr lang="en-US" sz="3200" b="1" dirty="0"/>
              <a:t>Support for FSL board leads</a:t>
            </a:r>
          </a:p>
          <a:p>
            <a:endParaRPr lang="en-US" sz="3200" dirty="0"/>
          </a:p>
          <a:p>
            <a:r>
              <a:rPr lang="en-US" sz="3200" dirty="0"/>
              <a:t>Please complete the polls on your screen</a:t>
            </a:r>
            <a:endParaRPr lang="en-CA" sz="3200"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220" y="4161453"/>
            <a:ext cx="9630521" cy="2696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4A6907-B68E-45B7-83EC-F7A60F251554}"/>
              </a:ext>
            </a:extLst>
          </p:cNvPr>
          <p:cNvSpPr txBox="1"/>
          <p:nvPr/>
        </p:nvSpPr>
        <p:spPr>
          <a:xfrm>
            <a:off x="8343916" y="120199"/>
            <a:ext cx="3589004" cy="2215991"/>
          </a:xfrm>
          <a:prstGeom prst="rect">
            <a:avLst/>
          </a:prstGeom>
          <a:noFill/>
          <a:ln>
            <a:solidFill>
              <a:schemeClr val="accent1"/>
            </a:solidFill>
          </a:ln>
        </p:spPr>
        <p:txBody>
          <a:bodyPr wrap="square" rtlCol="0">
            <a:spAutoFit/>
          </a:bodyPr>
          <a:lstStyle/>
          <a:p>
            <a:r>
              <a:rPr lang="fr-CA" sz="1000" b="1" dirty="0" err="1">
                <a:latin typeface="Arial" panose="020B0604020202020204" pitchFamily="34" charset="0"/>
                <a:cs typeface="Arial" panose="020B0604020202020204" pitchFamily="34" charset="0"/>
              </a:rPr>
              <a:t>Presented</a:t>
            </a:r>
            <a:r>
              <a:rPr lang="fr-CA" sz="1000" b="1" dirty="0">
                <a:latin typeface="Arial" panose="020B0604020202020204" pitchFamily="34" charset="0"/>
                <a:cs typeface="Arial" panose="020B0604020202020204" pitchFamily="34" charset="0"/>
              </a:rPr>
              <a:t> :</a:t>
            </a:r>
            <a:r>
              <a:rPr lang="fr-CA" sz="1000" dirty="0">
                <a:latin typeface="Arial" panose="020B0604020202020204" pitchFamily="34" charset="0"/>
                <a:cs typeface="Arial" panose="020B0604020202020204" pitchFamily="34" charset="0"/>
              </a:rPr>
              <a:t>	</a:t>
            </a:r>
          </a:p>
          <a:p>
            <a:r>
              <a:rPr lang="fr-CA" sz="1000" b="1" dirty="0" err="1">
                <a:latin typeface="Arial" panose="020B0604020202020204" pitchFamily="34" charset="0"/>
                <a:cs typeface="Arial" panose="020B0604020202020204" pitchFamily="34" charset="0"/>
              </a:rPr>
              <a:t>When</a:t>
            </a:r>
            <a:r>
              <a:rPr lang="fr-CA" sz="1000" b="1" dirty="0">
                <a:latin typeface="Arial" panose="020B0604020202020204" pitchFamily="34" charset="0"/>
                <a:cs typeface="Arial" panose="020B0604020202020204" pitchFamily="34" charset="0"/>
              </a:rPr>
              <a:t>:</a:t>
            </a:r>
            <a:r>
              <a:rPr lang="fr-CA" sz="1000" dirty="0">
                <a:latin typeface="Arial" panose="020B0604020202020204" pitchFamily="34" charset="0"/>
                <a:cs typeface="Arial" panose="020B0604020202020204" pitchFamily="34" charset="0"/>
              </a:rPr>
              <a:t>	</a:t>
            </a:r>
            <a:r>
              <a:rPr lang="fr-CA" sz="1000" b="1" dirty="0">
                <a:latin typeface="Arial" panose="020B0604020202020204" pitchFamily="34" charset="0"/>
                <a:cs typeface="Arial" panose="020B0604020202020204" pitchFamily="34" charset="0"/>
              </a:rPr>
              <a:t>March 5, 2019 </a:t>
            </a:r>
            <a:r>
              <a:rPr lang="fr-CA" sz="1000" dirty="0">
                <a:latin typeface="Arial" panose="020B0604020202020204" pitchFamily="34" charset="0"/>
                <a:cs typeface="Arial" panose="020B0604020202020204" pitchFamily="34" charset="0"/>
              </a:rPr>
              <a:t>as part of a</a:t>
            </a:r>
          </a:p>
          <a:p>
            <a:r>
              <a:rPr lang="fr-CA" sz="1000" dirty="0">
                <a:latin typeface="Arial" panose="020B0604020202020204" pitchFamily="34" charset="0"/>
                <a:cs typeface="Arial" panose="020B0604020202020204" pitchFamily="34" charset="0"/>
              </a:rPr>
              <a:t>	</a:t>
            </a:r>
            <a:r>
              <a:rPr lang="fr-CA" sz="1000" dirty="0" err="1">
                <a:latin typeface="Arial" panose="020B0604020202020204" pitchFamily="34" charset="0"/>
                <a:cs typeface="Arial" panose="020B0604020202020204" pitchFamily="34" charset="0"/>
              </a:rPr>
              <a:t>professional</a:t>
            </a:r>
            <a:r>
              <a:rPr lang="fr-CA" sz="1000" dirty="0">
                <a:latin typeface="Arial" panose="020B0604020202020204" pitchFamily="34" charset="0"/>
                <a:cs typeface="Arial" panose="020B0604020202020204" pitchFamily="34" charset="0"/>
              </a:rPr>
              <a:t> </a:t>
            </a:r>
            <a:r>
              <a:rPr lang="fr-CA" sz="1000" dirty="0" err="1">
                <a:latin typeface="Arial" panose="020B0604020202020204" pitchFamily="34" charset="0"/>
                <a:cs typeface="Arial" panose="020B0604020202020204" pitchFamily="34" charset="0"/>
              </a:rPr>
              <a:t>learning</a:t>
            </a:r>
            <a:r>
              <a:rPr lang="fr-CA" sz="1000" dirty="0">
                <a:latin typeface="Arial" panose="020B0604020202020204" pitchFamily="34" charset="0"/>
                <a:cs typeface="Arial" panose="020B0604020202020204" pitchFamily="34" charset="0"/>
              </a:rPr>
              <a:t> </a:t>
            </a:r>
            <a:r>
              <a:rPr lang="fr-CA" sz="1000" dirty="0" err="1">
                <a:latin typeface="Arial" panose="020B0604020202020204" pitchFamily="34" charset="0"/>
                <a:cs typeface="Arial" panose="020B0604020202020204" pitchFamily="34" charset="0"/>
              </a:rPr>
              <a:t>series</a:t>
            </a:r>
            <a:r>
              <a:rPr lang="fr-CA" sz="1000" dirty="0">
                <a:latin typeface="Arial" panose="020B0604020202020204" pitchFamily="34" charset="0"/>
                <a:cs typeface="Arial" panose="020B0604020202020204" pitchFamily="34" charset="0"/>
              </a:rPr>
              <a:t> for FSL 	Leads in the province of </a:t>
            </a:r>
            <a:r>
              <a:rPr lang="fr-CA" sz="1000" b="1" dirty="0">
                <a:latin typeface="Arial" panose="020B0604020202020204" pitchFamily="34" charset="0"/>
                <a:cs typeface="Arial" panose="020B0604020202020204" pitchFamily="34" charset="0"/>
              </a:rPr>
              <a:t>Ontario</a:t>
            </a:r>
          </a:p>
          <a:p>
            <a:endParaRPr lang="fr-CA" sz="1000" dirty="0">
              <a:latin typeface="Arial" panose="020B0604020202020204" pitchFamily="34" charset="0"/>
              <a:cs typeface="Arial" panose="020B0604020202020204" pitchFamily="34" charset="0"/>
            </a:endParaRPr>
          </a:p>
          <a:p>
            <a:r>
              <a:rPr lang="fr-CA" sz="1000" b="1" dirty="0">
                <a:latin typeface="Arial" panose="020B0604020202020204" pitchFamily="34" charset="0"/>
                <a:cs typeface="Arial" panose="020B0604020202020204" pitchFamily="34" charset="0"/>
              </a:rPr>
              <a:t>By:</a:t>
            </a:r>
            <a:r>
              <a:rPr lang="fr-CA" sz="1000" dirty="0">
                <a:latin typeface="Arial" panose="020B0604020202020204" pitchFamily="34" charset="0"/>
                <a:cs typeface="Arial" panose="020B0604020202020204" pitchFamily="34" charset="0"/>
              </a:rPr>
              <a:t>	Staff in FSL Policy </a:t>
            </a:r>
            <a:r>
              <a:rPr lang="fr-CA" sz="1000" dirty="0" err="1">
                <a:latin typeface="Arial" panose="020B0604020202020204" pitchFamily="34" charset="0"/>
                <a:cs typeface="Arial" panose="020B0604020202020204" pitchFamily="34" charset="0"/>
              </a:rPr>
              <a:t>Implementation</a:t>
            </a:r>
            <a:r>
              <a:rPr lang="fr-CA" sz="1000" dirty="0">
                <a:latin typeface="Arial" panose="020B0604020202020204" pitchFamily="34" charset="0"/>
                <a:cs typeface="Arial" panose="020B0604020202020204" pitchFamily="34" charset="0"/>
              </a:rPr>
              <a:t> Unit</a:t>
            </a:r>
          </a:p>
          <a:p>
            <a:r>
              <a:rPr lang="fr-CA" sz="1000" dirty="0">
                <a:latin typeface="Arial" panose="020B0604020202020204" pitchFamily="34" charset="0"/>
                <a:cs typeface="Arial" panose="020B0604020202020204" pitchFamily="34" charset="0"/>
              </a:rPr>
              <a:t>	Field Services Branch</a:t>
            </a:r>
          </a:p>
          <a:p>
            <a:r>
              <a:rPr lang="fr-CA" sz="1000" dirty="0">
                <a:latin typeface="Arial" panose="020B0604020202020204" pitchFamily="34" charset="0"/>
                <a:cs typeface="Arial" panose="020B0604020202020204" pitchFamily="34" charset="0"/>
              </a:rPr>
              <a:t>	Ministry of </a:t>
            </a:r>
            <a:r>
              <a:rPr lang="fr-CA" sz="1000" dirty="0" err="1">
                <a:latin typeface="Arial" panose="020B0604020202020204" pitchFamily="34" charset="0"/>
                <a:cs typeface="Arial" panose="020B0604020202020204" pitchFamily="34" charset="0"/>
              </a:rPr>
              <a:t>Education</a:t>
            </a:r>
            <a:r>
              <a:rPr lang="fr-CA" sz="1000" dirty="0">
                <a:latin typeface="Arial" panose="020B0604020202020204" pitchFamily="34" charset="0"/>
                <a:cs typeface="Arial" panose="020B0604020202020204" pitchFamily="34" charset="0"/>
              </a:rPr>
              <a:t> of Ontario</a:t>
            </a:r>
          </a:p>
          <a:p>
            <a:endParaRPr lang="fr-CA" sz="1000" dirty="0">
              <a:latin typeface="Arial" panose="020B0604020202020204" pitchFamily="34" charset="0"/>
              <a:cs typeface="Arial" panose="020B0604020202020204" pitchFamily="34" charset="0"/>
            </a:endParaRPr>
          </a:p>
          <a:p>
            <a:r>
              <a:rPr lang="fr-CA" sz="1000" b="1" dirty="0" err="1">
                <a:latin typeface="Arial" panose="020B0604020202020204" pitchFamily="34" charset="0"/>
                <a:cs typeface="Arial" panose="020B0604020202020204" pitchFamily="34" charset="0"/>
              </a:rPr>
              <a:t>Purpose</a:t>
            </a:r>
            <a:r>
              <a:rPr lang="fr-CA" sz="1000" b="1" dirty="0">
                <a:latin typeface="Arial" panose="020B0604020202020204" pitchFamily="34" charset="0"/>
                <a:cs typeface="Arial" panose="020B0604020202020204" pitchFamily="34" charset="0"/>
              </a:rPr>
              <a:t>:</a:t>
            </a:r>
            <a:r>
              <a:rPr lang="fr-CA" sz="1000" dirty="0">
                <a:latin typeface="Arial" panose="020B0604020202020204" pitchFamily="34" charset="0"/>
                <a:cs typeface="Arial" panose="020B0604020202020204" pitchFamily="34" charset="0"/>
              </a:rPr>
              <a:t>	To assist FSL Leads in </a:t>
            </a:r>
            <a:r>
              <a:rPr lang="fr-CA" sz="1000" dirty="0" err="1">
                <a:latin typeface="Arial" panose="020B0604020202020204" pitchFamily="34" charset="0"/>
                <a:cs typeface="Arial" panose="020B0604020202020204" pitchFamily="34" charset="0"/>
              </a:rPr>
              <a:t>facilitating</a:t>
            </a:r>
            <a:r>
              <a:rPr lang="fr-CA" sz="1000" dirty="0">
                <a:latin typeface="Arial" panose="020B0604020202020204" pitchFamily="34" charset="0"/>
                <a:cs typeface="Arial" panose="020B0604020202020204" pitchFamily="34" charset="0"/>
              </a:rPr>
              <a:t> 	</a:t>
            </a:r>
            <a:r>
              <a:rPr lang="fr-CA" sz="1000" dirty="0" err="1">
                <a:latin typeface="Arial" panose="020B0604020202020204" pitchFamily="34" charset="0"/>
                <a:cs typeface="Arial" panose="020B0604020202020204" pitchFamily="34" charset="0"/>
              </a:rPr>
              <a:t>professional</a:t>
            </a:r>
            <a:r>
              <a:rPr lang="fr-CA" sz="1000" dirty="0">
                <a:latin typeface="Arial" panose="020B0604020202020204" pitchFamily="34" charset="0"/>
                <a:cs typeface="Arial" panose="020B0604020202020204" pitchFamily="34" charset="0"/>
              </a:rPr>
              <a:t> </a:t>
            </a:r>
            <a:r>
              <a:rPr lang="fr-CA" sz="1000" dirty="0" err="1">
                <a:latin typeface="Arial" panose="020B0604020202020204" pitchFamily="34" charset="0"/>
                <a:cs typeface="Arial" panose="020B0604020202020204" pitchFamily="34" charset="0"/>
              </a:rPr>
              <a:t>learning</a:t>
            </a:r>
            <a:r>
              <a:rPr lang="fr-CA" sz="1000" dirty="0">
                <a:latin typeface="Arial" panose="020B0604020202020204" pitchFamily="34" charset="0"/>
                <a:cs typeface="Arial" panose="020B0604020202020204" pitchFamily="34" charset="0"/>
              </a:rPr>
              <a:t> for FSL </a:t>
            </a:r>
            <a:r>
              <a:rPr lang="fr-CA" sz="1000" dirty="0" err="1">
                <a:latin typeface="Arial" panose="020B0604020202020204" pitchFamily="34" charset="0"/>
                <a:cs typeface="Arial" panose="020B0604020202020204" pitchFamily="34" charset="0"/>
              </a:rPr>
              <a:t>educators</a:t>
            </a:r>
            <a:r>
              <a:rPr lang="fr-CA" sz="1000" dirty="0">
                <a:latin typeface="Arial" panose="020B0604020202020204" pitchFamily="34" charset="0"/>
                <a:cs typeface="Arial" panose="020B0604020202020204" pitchFamily="34" charset="0"/>
              </a:rPr>
              <a:t> 	</a:t>
            </a:r>
            <a:r>
              <a:rPr lang="fr-CA" sz="1000" dirty="0" err="1">
                <a:latin typeface="Arial" panose="020B0604020202020204" pitchFamily="34" charset="0"/>
                <a:cs typeface="Arial" panose="020B0604020202020204" pitchFamily="34" charset="0"/>
              </a:rPr>
              <a:t>across</a:t>
            </a:r>
            <a:r>
              <a:rPr lang="fr-CA" sz="1000" dirty="0">
                <a:latin typeface="Arial" panose="020B0604020202020204" pitchFamily="34" charset="0"/>
                <a:cs typeface="Arial" panose="020B0604020202020204" pitchFamily="34" charset="0"/>
              </a:rPr>
              <a:t> the province of Ontario</a:t>
            </a:r>
          </a:p>
          <a:p>
            <a:endParaRPr lang="fr-CA" dirty="0"/>
          </a:p>
        </p:txBody>
      </p:sp>
    </p:spTree>
    <p:extLst>
      <p:ext uri="{BB962C8B-B14F-4D97-AF65-F5344CB8AC3E}">
        <p14:creationId xmlns:p14="http://schemas.microsoft.com/office/powerpoint/2010/main" val="380433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Pourquoi</a:t>
            </a:r>
            <a:r>
              <a:rPr lang="en-US" dirty="0"/>
              <a:t> passer le DELF?</a:t>
            </a:r>
            <a:endParaRPr lang="en-CA" dirty="0"/>
          </a:p>
        </p:txBody>
      </p:sp>
      <p:sp>
        <p:nvSpPr>
          <p:cNvPr id="3" name="Content Placeholder 2"/>
          <p:cNvSpPr>
            <a:spLocks noGrp="1"/>
          </p:cNvSpPr>
          <p:nvPr>
            <p:ph idx="1"/>
          </p:nvPr>
        </p:nvSpPr>
        <p:spPr>
          <a:xfrm>
            <a:off x="557212" y="1352548"/>
            <a:ext cx="10668000" cy="4210050"/>
          </a:xfrm>
        </p:spPr>
        <p:txBody>
          <a:bodyPr>
            <a:normAutofit/>
          </a:bodyPr>
          <a:lstStyle/>
          <a:p>
            <a:pPr marL="0" indent="0">
              <a:buNone/>
            </a:pPr>
            <a:br>
              <a:rPr lang="en-CA" dirty="0"/>
            </a:br>
            <a:r>
              <a:rPr lang="fr-FR" dirty="0"/>
              <a:t>Un diplôme DELF offre:</a:t>
            </a:r>
          </a:p>
          <a:p>
            <a:r>
              <a:rPr lang="fr-FR" dirty="0"/>
              <a:t>Reconnaissance internationale de la maîtrise du français</a:t>
            </a:r>
          </a:p>
          <a:p>
            <a:r>
              <a:rPr lang="fr-FR" dirty="0"/>
              <a:t>Témoignage de la réussite des étudiants dans l’apprentissage du français</a:t>
            </a:r>
          </a:p>
          <a:p>
            <a:r>
              <a:rPr lang="fr-FR" dirty="0"/>
              <a:t>Avantages pour les études postsecondaires et le marché du travail.</a:t>
            </a:r>
            <a:endParaRPr lang="en-CA" dirty="0"/>
          </a:p>
          <a:p>
            <a:endParaRPr lang="en-CA" dirty="0"/>
          </a:p>
        </p:txBody>
      </p:sp>
      <p:pic>
        <p:nvPicPr>
          <p:cNvPr id="1030" name="Picture 6" descr="Image result for D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4" y="4095749"/>
            <a:ext cx="277177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0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Ontario DELF Centre</a:t>
            </a:r>
            <a:endParaRPr lang="en-CA" dirty="0"/>
          </a:p>
        </p:txBody>
      </p:sp>
      <p:pic>
        <p:nvPicPr>
          <p:cNvPr id="1028" name="Picture 4" descr="Image result for algoma district school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8847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4"/>
          <a:stretch>
            <a:fillRect/>
          </a:stretch>
        </p:blipFill>
        <p:spPr>
          <a:xfrm rot="20972221">
            <a:off x="1046158" y="744158"/>
            <a:ext cx="3462815" cy="3242721"/>
          </a:xfrm>
          <a:prstGeom prst="rect">
            <a:avLst/>
          </a:prstGeom>
        </p:spPr>
      </p:pic>
      <p:sp>
        <p:nvSpPr>
          <p:cNvPr id="6" name="TextBox 5"/>
          <p:cNvSpPr txBox="1"/>
          <p:nvPr/>
        </p:nvSpPr>
        <p:spPr>
          <a:xfrm>
            <a:off x="5248275" y="2250995"/>
            <a:ext cx="7162800" cy="1754326"/>
          </a:xfrm>
          <a:prstGeom prst="rect">
            <a:avLst/>
          </a:prstGeom>
          <a:noFill/>
        </p:spPr>
        <p:txBody>
          <a:bodyPr wrap="square" rtlCol="0">
            <a:spAutoFit/>
          </a:bodyPr>
          <a:lstStyle/>
          <a:p>
            <a:endParaRPr lang="en-US" sz="3600" dirty="0">
              <a:solidFill>
                <a:schemeClr val="bg1"/>
              </a:solidFill>
            </a:endParaRPr>
          </a:p>
          <a:p>
            <a:r>
              <a:rPr lang="en-US" sz="3600" dirty="0">
                <a:solidFill>
                  <a:schemeClr val="bg1"/>
                </a:solidFill>
              </a:rPr>
              <a:t>Nancy Rancourt- Manager</a:t>
            </a:r>
          </a:p>
          <a:p>
            <a:r>
              <a:rPr lang="en-US" sz="3600" dirty="0">
                <a:solidFill>
                  <a:schemeClr val="bg1"/>
                </a:solidFill>
              </a:rPr>
              <a:t>Denis </a:t>
            </a:r>
            <a:r>
              <a:rPr lang="en-US" sz="3600" dirty="0" err="1">
                <a:solidFill>
                  <a:schemeClr val="bg1"/>
                </a:solidFill>
              </a:rPr>
              <a:t>Cousineau</a:t>
            </a:r>
            <a:r>
              <a:rPr lang="en-US" sz="3600" dirty="0">
                <a:solidFill>
                  <a:schemeClr val="bg1"/>
                </a:solidFill>
              </a:rPr>
              <a:t>- Coach</a:t>
            </a:r>
            <a:endParaRPr lang="en-CA" sz="3600" dirty="0">
              <a:solidFill>
                <a:schemeClr val="bg1"/>
              </a:solidFill>
            </a:endParaRPr>
          </a:p>
        </p:txBody>
      </p:sp>
      <p:sp>
        <p:nvSpPr>
          <p:cNvPr id="3" name="TextBox 2"/>
          <p:cNvSpPr txBox="1"/>
          <p:nvPr/>
        </p:nvSpPr>
        <p:spPr>
          <a:xfrm>
            <a:off x="5276850" y="4158837"/>
            <a:ext cx="4743450" cy="1200329"/>
          </a:xfrm>
          <a:prstGeom prst="rect">
            <a:avLst/>
          </a:prstGeom>
          <a:noFill/>
        </p:spPr>
        <p:txBody>
          <a:bodyPr wrap="square" rtlCol="0">
            <a:spAutoFit/>
          </a:bodyPr>
          <a:lstStyle/>
          <a:p>
            <a:r>
              <a:rPr lang="en-CA" sz="3600" dirty="0">
                <a:solidFill>
                  <a:schemeClr val="bg1"/>
                </a:solidFill>
                <a:hlinkClick r:id="rId5"/>
              </a:rPr>
              <a:t>delfontario@gmail.com</a:t>
            </a:r>
            <a:r>
              <a:rPr lang="en-CA" sz="3600" dirty="0">
                <a:solidFill>
                  <a:schemeClr val="bg1"/>
                </a:solidFill>
              </a:rPr>
              <a:t>            </a:t>
            </a:r>
          </a:p>
          <a:p>
            <a:r>
              <a:rPr lang="en-CA" sz="3600" dirty="0">
                <a:solidFill>
                  <a:schemeClr val="bg1"/>
                </a:solidFill>
              </a:rPr>
              <a:t>1-888-569-3353</a:t>
            </a:r>
          </a:p>
        </p:txBody>
      </p:sp>
      <p:pic>
        <p:nvPicPr>
          <p:cNvPr id="5" name="Picture 4" descr="Image result for algoma district school 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1133475"/>
            <a:ext cx="15144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rot="998651">
            <a:off x="9314152" y="891704"/>
            <a:ext cx="1905000" cy="1905000"/>
          </a:xfrm>
          <a:prstGeom prst="rect">
            <a:avLst/>
          </a:prstGeom>
        </p:spPr>
      </p:pic>
    </p:spTree>
    <p:extLst>
      <p:ext uri="{BB962C8B-B14F-4D97-AF65-F5344CB8AC3E}">
        <p14:creationId xmlns:p14="http://schemas.microsoft.com/office/powerpoint/2010/main" val="159620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Ontario DELF Centre</a:t>
            </a:r>
            <a:endParaRPr lang="en-CA" dirty="0"/>
          </a:p>
        </p:txBody>
      </p:sp>
      <p:sp>
        <p:nvSpPr>
          <p:cNvPr id="3" name="Content Placeholder 2"/>
          <p:cNvSpPr>
            <a:spLocks noGrp="1"/>
          </p:cNvSpPr>
          <p:nvPr>
            <p:ph idx="1"/>
          </p:nvPr>
        </p:nvSpPr>
        <p:spPr>
          <a:xfrm>
            <a:off x="400050" y="2127251"/>
            <a:ext cx="11791950" cy="4248150"/>
          </a:xfrm>
        </p:spPr>
        <p:txBody>
          <a:bodyPr>
            <a:normAutofit/>
          </a:bodyPr>
          <a:lstStyle/>
          <a:p>
            <a:pPr lvl="0"/>
            <a:r>
              <a:rPr lang="en-CA" dirty="0"/>
              <a:t>Liaise with the Centre international </a:t>
            </a:r>
            <a:r>
              <a:rPr lang="en-CA" dirty="0" err="1"/>
              <a:t>d'études</a:t>
            </a:r>
            <a:r>
              <a:rPr lang="en-CA" dirty="0"/>
              <a:t> </a:t>
            </a:r>
            <a:r>
              <a:rPr lang="en-CA" dirty="0" err="1"/>
              <a:t>pédagogique</a:t>
            </a:r>
            <a:r>
              <a:rPr lang="en-CA" dirty="0"/>
              <a:t> (CIEP) (the public institution for educational and training cooperation within the French Ministry of National Education, Higher Education and Research), and the French Embassy;</a:t>
            </a:r>
          </a:p>
          <a:p>
            <a:pPr lvl="0"/>
            <a:r>
              <a:rPr lang="en-CA" dirty="0"/>
              <a:t>Pay CIEP fees (school boards using this centre will not be invoiced) for the May 2019 DELF </a:t>
            </a:r>
            <a:r>
              <a:rPr lang="en-CA" dirty="0" err="1"/>
              <a:t>scolaire</a:t>
            </a:r>
            <a:r>
              <a:rPr lang="en-CA" dirty="0"/>
              <a:t> session for students enrolled in Grade 12 FSL courses;</a:t>
            </a:r>
          </a:p>
          <a:p>
            <a:pPr lvl="0"/>
            <a:r>
              <a:rPr lang="en-CA" dirty="0"/>
              <a:t>Communicate with school board DELF leads;</a:t>
            </a:r>
          </a:p>
          <a:p>
            <a:pPr lvl="0"/>
            <a:r>
              <a:rPr lang="en-CA" dirty="0"/>
              <a:t>Enter student results and information into the DELF centre software;</a:t>
            </a:r>
          </a:p>
          <a:p>
            <a:r>
              <a:rPr lang="en-CA" dirty="0"/>
              <a:t>Support FSL professional learning (e.g., CEFR provincial and regional initiatives)</a:t>
            </a:r>
          </a:p>
          <a:p>
            <a:endParaRPr lang="en-CA" dirty="0"/>
          </a:p>
        </p:txBody>
      </p:sp>
      <p:pic>
        <p:nvPicPr>
          <p:cNvPr id="1026" name="Picture 2" descr="Image result for a savo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6148">
            <a:off x="10182224" y="192972"/>
            <a:ext cx="140017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2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school boards</a:t>
            </a:r>
            <a:endParaRPr lang="en-CA" dirty="0"/>
          </a:p>
        </p:txBody>
      </p:sp>
      <p:sp>
        <p:nvSpPr>
          <p:cNvPr id="3" name="Content Placeholder 2"/>
          <p:cNvSpPr>
            <a:spLocks noGrp="1"/>
          </p:cNvSpPr>
          <p:nvPr>
            <p:ph idx="1"/>
          </p:nvPr>
        </p:nvSpPr>
        <p:spPr>
          <a:xfrm>
            <a:off x="400050" y="1690688"/>
            <a:ext cx="10515600" cy="4351338"/>
          </a:xfrm>
        </p:spPr>
        <p:txBody>
          <a:bodyPr>
            <a:normAutofit/>
          </a:bodyPr>
          <a:lstStyle/>
          <a:p>
            <a:pPr lvl="0"/>
            <a:r>
              <a:rPr lang="en-CA" sz="3200" dirty="0"/>
              <a:t>Coordinate and fund the training for a sufficient number of examiners/</a:t>
            </a:r>
            <a:r>
              <a:rPr lang="en-CA" sz="3200" dirty="0" err="1"/>
              <a:t>correcteurs</a:t>
            </a:r>
            <a:r>
              <a:rPr lang="en-CA" sz="3200" dirty="0"/>
              <a:t>;</a:t>
            </a:r>
          </a:p>
          <a:p>
            <a:pPr lvl="0"/>
            <a:r>
              <a:rPr lang="en-CA" sz="3200" dirty="0"/>
              <a:t>Make all student arrangements related to the exam, including collecting parent permissions, organizing the location and materials for the exams;</a:t>
            </a:r>
          </a:p>
          <a:p>
            <a:pPr lvl="0"/>
            <a:r>
              <a:rPr lang="en-CA" sz="3200" dirty="0"/>
              <a:t>Manage all communication with teachers, students and families; and,</a:t>
            </a:r>
          </a:p>
          <a:p>
            <a:pPr marL="0" indent="0">
              <a:buNone/>
            </a:pPr>
            <a:endParaRPr lang="en-CA" dirty="0"/>
          </a:p>
        </p:txBody>
      </p:sp>
      <p:pic>
        <p:nvPicPr>
          <p:cNvPr id="2050" name="Picture 2" descr="Image result for a savo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361">
            <a:off x="10439846" y="234050"/>
            <a:ext cx="140017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3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 </a:t>
            </a:r>
            <a:r>
              <a:rPr lang="en-US" dirty="0" err="1"/>
              <a:t>fonds</a:t>
            </a:r>
            <a:r>
              <a:rPr lang="en-US" dirty="0"/>
              <a:t> pour le DELF</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299992"/>
              </p:ext>
            </p:extLst>
          </p:nvPr>
        </p:nvGraphicFramePr>
        <p:xfrm>
          <a:off x="838200" y="1690688"/>
          <a:ext cx="10515600" cy="4367215"/>
        </p:xfrm>
        <a:graphic>
          <a:graphicData uri="http://schemas.openxmlformats.org/drawingml/2006/table">
            <a:tbl>
              <a:tblPr firstRow="1" firstCol="1" bandRow="1">
                <a:tableStyleId>{5C22544A-7EE6-4342-B048-85BDC9FD1C3A}</a:tableStyleId>
              </a:tblPr>
              <a:tblGrid>
                <a:gridCol w="7745479">
                  <a:extLst>
                    <a:ext uri="{9D8B030D-6E8A-4147-A177-3AD203B41FA5}">
                      <a16:colId xmlns:a16="http://schemas.microsoft.com/office/drawing/2014/main" val="20000"/>
                    </a:ext>
                  </a:extLst>
                </a:gridCol>
                <a:gridCol w="2770121">
                  <a:extLst>
                    <a:ext uri="{9D8B030D-6E8A-4147-A177-3AD203B41FA5}">
                      <a16:colId xmlns:a16="http://schemas.microsoft.com/office/drawing/2014/main" val="20001"/>
                    </a:ext>
                  </a:extLst>
                </a:gridCol>
              </a:tblGrid>
              <a:tr h="1414463">
                <a:tc>
                  <a:txBody>
                    <a:bodyPr/>
                    <a:lstStyle/>
                    <a:p>
                      <a:pPr fontAlgn="auto" hangingPunct="1">
                        <a:spcAft>
                          <a:spcPts val="0"/>
                        </a:spcAft>
                      </a:pPr>
                      <a:r>
                        <a:rPr lang="en-CA" sz="2800" dirty="0">
                          <a:effectLst/>
                        </a:rPr>
                        <a:t>Number of students enrolled in Grade 12 FSL courses writing the DELF in 2017/2018</a:t>
                      </a:r>
                      <a:endParaRPr lang="en-CA"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fontAlgn="auto" hangingPunct="1">
                        <a:spcAft>
                          <a:spcPts val="0"/>
                        </a:spcAft>
                      </a:pPr>
                      <a:r>
                        <a:rPr lang="en-CA" sz="2800" dirty="0">
                          <a:effectLst/>
                        </a:rPr>
                        <a:t>Amount</a:t>
                      </a:r>
                      <a:endParaRPr lang="en-CA"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38188">
                <a:tc>
                  <a:txBody>
                    <a:bodyPr/>
                    <a:lstStyle/>
                    <a:p>
                      <a:pPr fontAlgn="auto" hangingPunct="1">
                        <a:spcAft>
                          <a:spcPts val="0"/>
                        </a:spcAft>
                      </a:pPr>
                      <a:r>
                        <a:rPr lang="en-CA" sz="2800">
                          <a:effectLst/>
                        </a:rPr>
                        <a:t>0 (No prior experience with the DELF)</a:t>
                      </a:r>
                      <a:endParaRPr lang="en-CA"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auto" hangingPunct="1">
                        <a:spcAft>
                          <a:spcPts val="0"/>
                        </a:spcAft>
                      </a:pPr>
                      <a:r>
                        <a:rPr lang="en-CA" sz="2800">
                          <a:effectLst/>
                        </a:rPr>
                        <a:t>$5,000</a:t>
                      </a:r>
                      <a:endParaRPr lang="en-CA"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8188">
                <a:tc>
                  <a:txBody>
                    <a:bodyPr/>
                    <a:lstStyle/>
                    <a:p>
                      <a:pPr fontAlgn="auto" hangingPunct="1">
                        <a:spcAft>
                          <a:spcPts val="0"/>
                        </a:spcAft>
                      </a:pPr>
                      <a:r>
                        <a:rPr lang="en-CA" sz="2800">
                          <a:effectLst/>
                        </a:rPr>
                        <a:t>1-50</a:t>
                      </a:r>
                      <a:endParaRPr lang="en-CA"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auto" hangingPunct="1">
                        <a:spcAft>
                          <a:spcPts val="0"/>
                        </a:spcAft>
                      </a:pPr>
                      <a:r>
                        <a:rPr lang="en-CA" sz="2800">
                          <a:effectLst/>
                        </a:rPr>
                        <a:t>$5,000</a:t>
                      </a:r>
                      <a:endParaRPr lang="en-CA"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8188">
                <a:tc>
                  <a:txBody>
                    <a:bodyPr/>
                    <a:lstStyle/>
                    <a:p>
                      <a:pPr fontAlgn="auto" hangingPunct="1">
                        <a:spcAft>
                          <a:spcPts val="0"/>
                        </a:spcAft>
                      </a:pPr>
                      <a:r>
                        <a:rPr lang="en-CA" sz="2800" dirty="0">
                          <a:effectLst/>
                        </a:rPr>
                        <a:t>51-100</a:t>
                      </a:r>
                      <a:endParaRPr lang="en-CA"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auto" hangingPunct="1">
                        <a:spcAft>
                          <a:spcPts val="0"/>
                        </a:spcAft>
                      </a:pPr>
                      <a:r>
                        <a:rPr lang="en-CA" sz="2800">
                          <a:effectLst/>
                        </a:rPr>
                        <a:t>$10,000</a:t>
                      </a:r>
                      <a:endParaRPr lang="en-CA"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38188">
                <a:tc>
                  <a:txBody>
                    <a:bodyPr/>
                    <a:lstStyle/>
                    <a:p>
                      <a:pPr fontAlgn="auto" hangingPunct="1">
                        <a:spcAft>
                          <a:spcPts val="0"/>
                        </a:spcAft>
                      </a:pPr>
                      <a:r>
                        <a:rPr lang="en-CA" sz="2800" dirty="0">
                          <a:effectLst/>
                        </a:rPr>
                        <a:t>101+</a:t>
                      </a:r>
                      <a:endParaRPr lang="en-CA"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auto" hangingPunct="1">
                        <a:spcAft>
                          <a:spcPts val="0"/>
                        </a:spcAft>
                      </a:pPr>
                      <a:r>
                        <a:rPr lang="en-CA" sz="2800" dirty="0">
                          <a:effectLst/>
                        </a:rPr>
                        <a:t>$15,000</a:t>
                      </a:r>
                      <a:endParaRPr lang="en-CA"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2896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fessional learning ac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8288" y="724612"/>
            <a:ext cx="9908557" cy="540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Activité</a:t>
            </a:r>
            <a:endParaRPr lang="en-CA" dirty="0"/>
          </a:p>
        </p:txBody>
      </p:sp>
    </p:spTree>
    <p:extLst>
      <p:ext uri="{BB962C8B-B14F-4D97-AF65-F5344CB8AC3E}">
        <p14:creationId xmlns:p14="http://schemas.microsoft.com/office/powerpoint/2010/main" val="426065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 CECR en Ontario:</a:t>
            </a:r>
            <a:br>
              <a:rPr lang="en-US" dirty="0"/>
            </a:br>
            <a:r>
              <a:rPr lang="en-US" dirty="0"/>
              <a:t>Un Continuum </a:t>
            </a:r>
            <a:r>
              <a:rPr lang="en-US" dirty="0" err="1"/>
              <a:t>d’implantation</a:t>
            </a:r>
            <a:endParaRPr lang="en-CA" dirty="0"/>
          </a:p>
        </p:txBody>
      </p:sp>
      <p:pic>
        <p:nvPicPr>
          <p:cNvPr id="4" name="Content Placeholder 3"/>
          <p:cNvPicPr>
            <a:picLocks noGrp="1" noChangeAspect="1"/>
          </p:cNvPicPr>
          <p:nvPr>
            <p:ph sz="half" idx="1"/>
          </p:nvPr>
        </p:nvPicPr>
        <p:blipFill>
          <a:blip r:embed="rId3"/>
          <a:stretch>
            <a:fillRect/>
          </a:stretch>
        </p:blipFill>
        <p:spPr>
          <a:xfrm>
            <a:off x="6248027" y="1690688"/>
            <a:ext cx="5105773" cy="4351338"/>
          </a:xfrm>
          <a:prstGeom prst="rect">
            <a:avLst/>
          </a:prstGeom>
        </p:spPr>
      </p:pic>
      <p:sp>
        <p:nvSpPr>
          <p:cNvPr id="5" name="Content Placeholder 4"/>
          <p:cNvSpPr>
            <a:spLocks noGrp="1"/>
          </p:cNvSpPr>
          <p:nvPr>
            <p:ph sz="half" idx="2"/>
          </p:nvPr>
        </p:nvSpPr>
        <p:spPr>
          <a:xfrm>
            <a:off x="838200" y="4682331"/>
            <a:ext cx="5181600" cy="4351338"/>
          </a:xfrm>
        </p:spPr>
        <p:txBody>
          <a:bodyPr/>
          <a:lstStyle/>
          <a:p>
            <a:pPr marL="0" indent="0">
              <a:buNone/>
            </a:pPr>
            <a:r>
              <a:rPr lang="en-CA" dirty="0">
                <a:hlinkClick r:id="rId4"/>
              </a:rPr>
              <a:t>https://sites.google.com/teltgafe.com/cefr-ontario</a:t>
            </a:r>
            <a:endParaRPr lang="en-CA" dirty="0"/>
          </a:p>
          <a:p>
            <a:pPr marL="0" indent="0">
              <a:buNone/>
            </a:pPr>
            <a:endParaRPr lang="en-CA" dirty="0"/>
          </a:p>
        </p:txBody>
      </p:sp>
      <p:pic>
        <p:nvPicPr>
          <p:cNvPr id="3" name="Picture 2"/>
          <p:cNvPicPr>
            <a:picLocks noChangeAspect="1"/>
          </p:cNvPicPr>
          <p:nvPr/>
        </p:nvPicPr>
        <p:blipFill>
          <a:blip r:embed="rId5"/>
          <a:stretch>
            <a:fillRect/>
          </a:stretch>
        </p:blipFill>
        <p:spPr>
          <a:xfrm>
            <a:off x="900391" y="1951491"/>
            <a:ext cx="4675845" cy="2175669"/>
          </a:xfrm>
          <a:prstGeom prst="rect">
            <a:avLst/>
          </a:prstGeom>
        </p:spPr>
      </p:pic>
    </p:spTree>
    <p:extLst>
      <p:ext uri="{BB962C8B-B14F-4D97-AF65-F5344CB8AC3E}">
        <p14:creationId xmlns:p14="http://schemas.microsoft.com/office/powerpoint/2010/main" val="305925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t>Pourquoi</a:t>
            </a:r>
            <a:r>
              <a:rPr lang="en-US" dirty="0"/>
              <a:t> </a:t>
            </a:r>
            <a:r>
              <a:rPr lang="en-US" dirty="0" err="1"/>
              <a:t>utiliser</a:t>
            </a:r>
            <a:r>
              <a:rPr lang="en-US" dirty="0"/>
              <a:t> le continuum </a:t>
            </a:r>
            <a:r>
              <a:rPr lang="en-US" dirty="0" err="1"/>
              <a:t>d’implantation</a:t>
            </a:r>
            <a:r>
              <a:rPr lang="en-US" dirty="0"/>
              <a:t> et les </a:t>
            </a:r>
            <a:r>
              <a:rPr lang="en-US" dirty="0" err="1"/>
              <a:t>ressources</a:t>
            </a:r>
            <a:r>
              <a:rPr lang="en-US" dirty="0"/>
              <a:t> y </a:t>
            </a:r>
            <a:r>
              <a:rPr lang="en-US" dirty="0" err="1"/>
              <a:t>associées</a:t>
            </a:r>
            <a:r>
              <a:rPr lang="en-US" dirty="0"/>
              <a:t>?</a:t>
            </a:r>
            <a:br>
              <a:rPr lang="en-US" dirty="0"/>
            </a:br>
            <a:endParaRPr lang="en-CA" dirty="0"/>
          </a:p>
        </p:txBody>
      </p:sp>
      <p:sp>
        <p:nvSpPr>
          <p:cNvPr id="6" name="Content Placeholder 5"/>
          <p:cNvSpPr>
            <a:spLocks noGrp="1"/>
          </p:cNvSpPr>
          <p:nvPr>
            <p:ph idx="1"/>
          </p:nvPr>
        </p:nvSpPr>
        <p:spPr>
          <a:xfrm>
            <a:off x="838200" y="1825624"/>
            <a:ext cx="10515600" cy="4575175"/>
          </a:xfrm>
        </p:spPr>
        <p:txBody>
          <a:bodyPr>
            <a:normAutofit/>
          </a:bodyPr>
          <a:lstStyle/>
          <a:p>
            <a:r>
              <a:rPr lang="fr-FR" sz="3600" dirty="0"/>
              <a:t>aider à la planification des activités de l’apprentissage professionnel.</a:t>
            </a:r>
          </a:p>
          <a:p>
            <a:r>
              <a:rPr lang="fr-FR" sz="3600" dirty="0"/>
              <a:t>fournir des discussions de pratiques efficaces en salle de classe.</a:t>
            </a:r>
          </a:p>
          <a:p>
            <a:r>
              <a:rPr lang="fr-FR" sz="3600" dirty="0"/>
              <a:t>faciliter la préparation des sessions pédagogiques car elles sont déjà préparées et pourraient être adaptées facilement.</a:t>
            </a:r>
          </a:p>
          <a:p>
            <a:pPr marL="0" indent="0">
              <a:buNone/>
            </a:pPr>
            <a:endParaRPr lang="fr-FR" sz="3600" dirty="0"/>
          </a:p>
          <a:p>
            <a:pPr marL="0" indent="0">
              <a:buNone/>
            </a:pPr>
            <a:endParaRPr lang="en-CA" sz="3600" dirty="0"/>
          </a:p>
        </p:txBody>
      </p:sp>
    </p:spTree>
    <p:extLst>
      <p:ext uri="{BB962C8B-B14F-4D97-AF65-F5344CB8AC3E}">
        <p14:creationId xmlns:p14="http://schemas.microsoft.com/office/powerpoint/2010/main" val="41909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0" y="338850"/>
            <a:ext cx="11965577" cy="6292138"/>
          </a:xfrm>
          <a:prstGeom prst="rect">
            <a:avLst/>
          </a:prstGeom>
        </p:spPr>
      </p:pic>
      <p:pic>
        <p:nvPicPr>
          <p:cNvPr id="5" name="Picture 4"/>
          <p:cNvPicPr>
            <a:picLocks noChangeAspect="1"/>
          </p:cNvPicPr>
          <p:nvPr/>
        </p:nvPicPr>
        <p:blipFill>
          <a:blip r:embed="rId4"/>
          <a:stretch>
            <a:fillRect/>
          </a:stretch>
        </p:blipFill>
        <p:spPr>
          <a:xfrm>
            <a:off x="80160" y="430682"/>
            <a:ext cx="11805255" cy="6108474"/>
          </a:xfrm>
          <a:prstGeom prst="rect">
            <a:avLst/>
          </a:prstGeom>
        </p:spPr>
      </p:pic>
      <p:pic>
        <p:nvPicPr>
          <p:cNvPr id="6" name="Picture 5"/>
          <p:cNvPicPr>
            <a:picLocks noChangeAspect="1"/>
          </p:cNvPicPr>
          <p:nvPr/>
        </p:nvPicPr>
        <p:blipFill>
          <a:blip r:embed="rId5"/>
          <a:stretch>
            <a:fillRect/>
          </a:stretch>
        </p:blipFill>
        <p:spPr>
          <a:xfrm>
            <a:off x="49202" y="391493"/>
            <a:ext cx="11836213" cy="6186851"/>
          </a:xfrm>
          <a:prstGeom prst="rect">
            <a:avLst/>
          </a:prstGeom>
        </p:spPr>
      </p:pic>
      <p:pic>
        <p:nvPicPr>
          <p:cNvPr id="9" name="Picture 8"/>
          <p:cNvPicPr>
            <a:picLocks noChangeAspect="1"/>
          </p:cNvPicPr>
          <p:nvPr/>
        </p:nvPicPr>
        <p:blipFill>
          <a:blip r:embed="rId6"/>
          <a:stretch>
            <a:fillRect/>
          </a:stretch>
        </p:blipFill>
        <p:spPr>
          <a:xfrm>
            <a:off x="80160" y="325395"/>
            <a:ext cx="12027487" cy="6305593"/>
          </a:xfrm>
          <a:prstGeom prst="rect">
            <a:avLst/>
          </a:prstGeom>
        </p:spPr>
      </p:pic>
    </p:spTree>
    <p:extLst>
      <p:ext uri="{BB962C8B-B14F-4D97-AF65-F5344CB8AC3E}">
        <p14:creationId xmlns:p14="http://schemas.microsoft.com/office/powerpoint/2010/main" val="39615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224"/>
            <a:ext cx="12553950" cy="1325563"/>
          </a:xfrm>
        </p:spPr>
        <p:txBody>
          <a:bodyPr>
            <a:normAutofit/>
          </a:bodyPr>
          <a:lstStyle/>
          <a:p>
            <a:r>
              <a:rPr lang="fr-FR" sz="4000" dirty="0"/>
              <a:t>Comment les conseils scolaires utilisent-ils le continuum?</a:t>
            </a:r>
            <a:r>
              <a:rPr lang="en-US" sz="4000" dirty="0"/>
              <a:t>?</a:t>
            </a:r>
            <a:endParaRPr lang="en-CA" sz="4000" dirty="0"/>
          </a:p>
        </p:txBody>
      </p:sp>
      <p:pic>
        <p:nvPicPr>
          <p:cNvPr id="4" name="Content Placeholder 3"/>
          <p:cNvPicPr>
            <a:picLocks noGrp="1" noChangeAspect="1"/>
          </p:cNvPicPr>
          <p:nvPr>
            <p:ph idx="1"/>
          </p:nvPr>
        </p:nvPicPr>
        <p:blipFill>
          <a:blip r:embed="rId3"/>
          <a:stretch>
            <a:fillRect/>
          </a:stretch>
        </p:blipFill>
        <p:spPr>
          <a:xfrm>
            <a:off x="539935" y="1356650"/>
            <a:ext cx="5581650" cy="3571875"/>
          </a:xfrm>
          <a:prstGeom prst="rect">
            <a:avLst/>
          </a:prstGeom>
        </p:spPr>
      </p:pic>
      <p:pic>
        <p:nvPicPr>
          <p:cNvPr id="5" name="Picture 4"/>
          <p:cNvPicPr>
            <a:picLocks noChangeAspect="1"/>
          </p:cNvPicPr>
          <p:nvPr/>
        </p:nvPicPr>
        <p:blipFill>
          <a:blip r:embed="rId4"/>
          <a:stretch>
            <a:fillRect/>
          </a:stretch>
        </p:blipFill>
        <p:spPr>
          <a:xfrm>
            <a:off x="7939554" y="1892913"/>
            <a:ext cx="3690471" cy="4675043"/>
          </a:xfrm>
          <a:prstGeom prst="rect">
            <a:avLst/>
          </a:prstGeom>
        </p:spPr>
      </p:pic>
      <p:pic>
        <p:nvPicPr>
          <p:cNvPr id="7" name="Picture 6"/>
          <p:cNvPicPr>
            <a:picLocks noChangeAspect="1"/>
          </p:cNvPicPr>
          <p:nvPr/>
        </p:nvPicPr>
        <p:blipFill>
          <a:blip r:embed="rId5"/>
          <a:stretch>
            <a:fillRect/>
          </a:stretch>
        </p:blipFill>
        <p:spPr>
          <a:xfrm>
            <a:off x="550038" y="1374226"/>
            <a:ext cx="5571547" cy="5528771"/>
          </a:xfrm>
          <a:prstGeom prst="rect">
            <a:avLst/>
          </a:prstGeom>
        </p:spPr>
      </p:pic>
      <p:pic>
        <p:nvPicPr>
          <p:cNvPr id="8" name="Picture 7"/>
          <p:cNvPicPr>
            <a:picLocks noChangeAspect="1"/>
          </p:cNvPicPr>
          <p:nvPr/>
        </p:nvPicPr>
        <p:blipFill>
          <a:blip r:embed="rId6"/>
          <a:stretch>
            <a:fillRect/>
          </a:stretch>
        </p:blipFill>
        <p:spPr>
          <a:xfrm>
            <a:off x="6776909" y="1419225"/>
            <a:ext cx="4991100" cy="5438775"/>
          </a:xfrm>
          <a:prstGeom prst="rect">
            <a:avLst/>
          </a:prstGeom>
        </p:spPr>
      </p:pic>
      <p:grpSp>
        <p:nvGrpSpPr>
          <p:cNvPr id="9" name="Group 8"/>
          <p:cNvGrpSpPr/>
          <p:nvPr/>
        </p:nvGrpSpPr>
        <p:grpSpPr>
          <a:xfrm>
            <a:off x="423991" y="1385785"/>
            <a:ext cx="11354121" cy="5973859"/>
            <a:chOff x="423991" y="1385785"/>
            <a:chExt cx="11354121" cy="5973859"/>
          </a:xfrm>
        </p:grpSpPr>
        <p:pic>
          <p:nvPicPr>
            <p:cNvPr id="3" name="Picture 2"/>
            <p:cNvPicPr>
              <a:picLocks noChangeAspect="1"/>
            </p:cNvPicPr>
            <p:nvPr/>
          </p:nvPicPr>
          <p:blipFill>
            <a:blip r:embed="rId7"/>
            <a:stretch>
              <a:fillRect/>
            </a:stretch>
          </p:blipFill>
          <p:spPr>
            <a:xfrm>
              <a:off x="423991" y="1385785"/>
              <a:ext cx="11344018" cy="5973859"/>
            </a:xfrm>
            <a:prstGeom prst="rect">
              <a:avLst/>
            </a:prstGeom>
          </p:spPr>
        </p:pic>
        <p:sp>
          <p:nvSpPr>
            <p:cNvPr id="6" name="TextBox 5"/>
            <p:cNvSpPr txBox="1"/>
            <p:nvPr/>
          </p:nvSpPr>
          <p:spPr>
            <a:xfrm>
              <a:off x="8726578" y="5824833"/>
              <a:ext cx="3051534" cy="400110"/>
            </a:xfrm>
            <a:prstGeom prst="rect">
              <a:avLst/>
            </a:prstGeom>
            <a:noFill/>
          </p:spPr>
          <p:txBody>
            <a:bodyPr wrap="square" rtlCol="0">
              <a:spAutoFit/>
            </a:bodyPr>
            <a:lstStyle/>
            <a:p>
              <a:r>
                <a:rPr lang="en-US" sz="2000" b="1" dirty="0">
                  <a:solidFill>
                    <a:srgbClr val="FF0000"/>
                  </a:solidFill>
                </a:rPr>
                <a:t>Collaborative inquiries </a:t>
              </a:r>
              <a:endParaRPr lang="en-CA" sz="2000" b="1" dirty="0">
                <a:solidFill>
                  <a:srgbClr val="FF0000"/>
                </a:solidFill>
              </a:endParaRPr>
            </a:p>
          </p:txBody>
        </p:sp>
      </p:grpSp>
      <p:grpSp>
        <p:nvGrpSpPr>
          <p:cNvPr id="25" name="Group 24"/>
          <p:cNvGrpSpPr/>
          <p:nvPr/>
        </p:nvGrpSpPr>
        <p:grpSpPr>
          <a:xfrm>
            <a:off x="283028" y="1174954"/>
            <a:ext cx="11625943" cy="6189708"/>
            <a:chOff x="283028" y="1174954"/>
            <a:chExt cx="11625943" cy="6189708"/>
          </a:xfrm>
        </p:grpSpPr>
        <p:sp>
          <p:nvSpPr>
            <p:cNvPr id="10" name="Rectangle 9"/>
            <p:cNvSpPr/>
            <p:nvPr/>
          </p:nvSpPr>
          <p:spPr>
            <a:xfrm>
              <a:off x="283028" y="1174954"/>
              <a:ext cx="11625943" cy="618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139043" y="2257725"/>
              <a:ext cx="2106386" cy="769441"/>
            </a:xfrm>
            <a:prstGeom prst="rect">
              <a:avLst/>
            </a:prstGeom>
            <a:noFill/>
          </p:spPr>
          <p:txBody>
            <a:bodyPr wrap="square" rtlCol="0">
              <a:spAutoFit/>
            </a:bodyPr>
            <a:lstStyle/>
            <a:p>
              <a:r>
                <a:rPr lang="en-US" sz="4400" dirty="0"/>
                <a:t>#FSL4all</a:t>
              </a:r>
              <a:endParaRPr lang="en-CA" sz="4400" dirty="0"/>
            </a:p>
          </p:txBody>
        </p:sp>
        <p:sp>
          <p:nvSpPr>
            <p:cNvPr id="12" name="TextBox 11"/>
            <p:cNvSpPr txBox="1"/>
            <p:nvPr/>
          </p:nvSpPr>
          <p:spPr>
            <a:xfrm>
              <a:off x="7883147" y="2421021"/>
              <a:ext cx="3350910" cy="769441"/>
            </a:xfrm>
            <a:prstGeom prst="rect">
              <a:avLst/>
            </a:prstGeom>
            <a:noFill/>
          </p:spPr>
          <p:txBody>
            <a:bodyPr wrap="square" rtlCol="0">
              <a:spAutoFit/>
            </a:bodyPr>
            <a:lstStyle/>
            <a:p>
              <a:r>
                <a:rPr lang="en-US" sz="4400" dirty="0"/>
                <a:t>#</a:t>
              </a:r>
              <a:r>
                <a:rPr lang="en-US" sz="4400" dirty="0" err="1"/>
                <a:t>CEFROntario</a:t>
              </a:r>
              <a:endParaRPr lang="en-CA" sz="4400" dirty="0"/>
            </a:p>
          </p:txBody>
        </p:sp>
        <p:sp>
          <p:nvSpPr>
            <p:cNvPr id="13" name="TextBox 12"/>
            <p:cNvSpPr txBox="1"/>
            <p:nvPr/>
          </p:nvSpPr>
          <p:spPr>
            <a:xfrm>
              <a:off x="865238" y="4616918"/>
              <a:ext cx="3167919" cy="769441"/>
            </a:xfrm>
            <a:prstGeom prst="rect">
              <a:avLst/>
            </a:prstGeom>
            <a:noFill/>
          </p:spPr>
          <p:txBody>
            <a:bodyPr wrap="square" rtlCol="0">
              <a:spAutoFit/>
            </a:bodyPr>
            <a:lstStyle/>
            <a:p>
              <a:r>
                <a:rPr lang="en-US" sz="4400" dirty="0"/>
                <a:t>#</a:t>
              </a:r>
              <a:r>
                <a:rPr lang="en-US" sz="4400" dirty="0" err="1"/>
                <a:t>CEFRBarrie</a:t>
              </a:r>
              <a:endParaRPr lang="en-CA" sz="4400" dirty="0"/>
            </a:p>
          </p:txBody>
        </p:sp>
        <p:sp>
          <p:nvSpPr>
            <p:cNvPr id="14" name="TextBox 13"/>
            <p:cNvSpPr txBox="1"/>
            <p:nvPr/>
          </p:nvSpPr>
          <p:spPr>
            <a:xfrm>
              <a:off x="5220107" y="1672026"/>
              <a:ext cx="1661864" cy="769441"/>
            </a:xfrm>
            <a:prstGeom prst="rect">
              <a:avLst/>
            </a:prstGeom>
            <a:noFill/>
          </p:spPr>
          <p:txBody>
            <a:bodyPr wrap="square" rtlCol="0">
              <a:spAutoFit/>
            </a:bodyPr>
            <a:lstStyle/>
            <a:p>
              <a:r>
                <a:rPr lang="en-US" sz="4400" dirty="0"/>
                <a:t>#CEFR</a:t>
              </a:r>
              <a:endParaRPr lang="en-CA" sz="4400" dirty="0"/>
            </a:p>
          </p:txBody>
        </p:sp>
        <p:sp>
          <p:nvSpPr>
            <p:cNvPr id="15" name="TextBox 14"/>
            <p:cNvSpPr txBox="1"/>
            <p:nvPr/>
          </p:nvSpPr>
          <p:spPr>
            <a:xfrm>
              <a:off x="9074496" y="4543804"/>
              <a:ext cx="1420585" cy="769441"/>
            </a:xfrm>
            <a:prstGeom prst="rect">
              <a:avLst/>
            </a:prstGeom>
            <a:noFill/>
          </p:spPr>
          <p:txBody>
            <a:bodyPr wrap="square" rtlCol="0">
              <a:spAutoFit/>
            </a:bodyPr>
            <a:lstStyle/>
            <a:p>
              <a:r>
                <a:rPr lang="en-US" sz="3600" dirty="0"/>
                <a:t>#</a:t>
              </a:r>
              <a:r>
                <a:rPr lang="en-US" sz="4400" dirty="0"/>
                <a:t>FSL</a:t>
              </a:r>
              <a:endParaRPr lang="en-CA" sz="4400" dirty="0"/>
            </a:p>
          </p:txBody>
        </p:sp>
        <p:pic>
          <p:nvPicPr>
            <p:cNvPr id="16" name="Picture 15"/>
            <p:cNvPicPr>
              <a:picLocks noChangeAspect="1"/>
            </p:cNvPicPr>
            <p:nvPr/>
          </p:nvPicPr>
          <p:blipFill>
            <a:blip r:embed="rId8"/>
            <a:stretch>
              <a:fillRect/>
            </a:stretch>
          </p:blipFill>
          <p:spPr>
            <a:xfrm>
              <a:off x="4793543" y="3042269"/>
              <a:ext cx="2329218" cy="2077864"/>
            </a:xfrm>
            <a:prstGeom prst="rect">
              <a:avLst/>
            </a:prstGeom>
          </p:spPr>
        </p:pic>
        <p:sp>
          <p:nvSpPr>
            <p:cNvPr id="17" name="TextBox 16"/>
            <p:cNvSpPr txBox="1"/>
            <p:nvPr/>
          </p:nvSpPr>
          <p:spPr>
            <a:xfrm>
              <a:off x="3647680" y="5515718"/>
              <a:ext cx="5199903" cy="923330"/>
            </a:xfrm>
            <a:prstGeom prst="rect">
              <a:avLst/>
            </a:prstGeom>
            <a:noFill/>
          </p:spPr>
          <p:txBody>
            <a:bodyPr wrap="square" rtlCol="0">
              <a:spAutoFit/>
            </a:bodyPr>
            <a:lstStyle/>
            <a:p>
              <a:r>
                <a:rPr lang="en-US" sz="5400" dirty="0"/>
                <a:t>@</a:t>
              </a:r>
              <a:r>
                <a:rPr lang="en-US" sz="5400" dirty="0" err="1"/>
                <a:t>transformingfsl</a:t>
              </a:r>
              <a:endParaRPr lang="en-CA" sz="5400" dirty="0"/>
            </a:p>
          </p:txBody>
        </p:sp>
      </p:grpSp>
    </p:spTree>
    <p:extLst>
      <p:ext uri="{BB962C8B-B14F-4D97-AF65-F5344CB8AC3E}">
        <p14:creationId xmlns:p14="http://schemas.microsoft.com/office/powerpoint/2010/main" val="4476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nime 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18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23639" y="2347178"/>
            <a:ext cx="9344722" cy="830997"/>
          </a:xfrm>
          <a:prstGeom prst="rect">
            <a:avLst/>
          </a:prstGeom>
          <a:noFill/>
        </p:spPr>
        <p:txBody>
          <a:bodyPr wrap="square" rtlCol="0">
            <a:spAutoFit/>
          </a:bodyPr>
          <a:lstStyle/>
          <a:p>
            <a:pPr algn="ctr"/>
            <a:r>
              <a:rPr lang="fr-FR" sz="4800" dirty="0"/>
              <a:t> Reconnaissance du territoire</a:t>
            </a:r>
            <a:endParaRPr lang="en-CA" sz="4800" dirty="0"/>
          </a:p>
        </p:txBody>
      </p:sp>
      <p:sp>
        <p:nvSpPr>
          <p:cNvPr id="2" name="Slide Number Placeholder 1"/>
          <p:cNvSpPr>
            <a:spLocks noGrp="1"/>
          </p:cNvSpPr>
          <p:nvPr>
            <p:ph type="sldNum" sz="quarter" idx="12"/>
          </p:nvPr>
        </p:nvSpPr>
        <p:spPr/>
        <p:txBody>
          <a:bodyPr/>
          <a:lstStyle/>
          <a:p>
            <a:fld id="{CE2DCB0A-AFA6-42B6-86AD-5DE9E1531046}" type="slidenum">
              <a:rPr lang="en-CA" smtClean="0"/>
              <a:t>2</a:t>
            </a:fld>
            <a:endParaRPr lang="en-CA"/>
          </a:p>
        </p:txBody>
      </p:sp>
    </p:spTree>
    <p:extLst>
      <p:ext uri="{BB962C8B-B14F-4D97-AF65-F5344CB8AC3E}">
        <p14:creationId xmlns:p14="http://schemas.microsoft.com/office/powerpoint/2010/main" val="2081609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fessional learning ac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5243" y="365125"/>
            <a:ext cx="9908557" cy="540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Activité</a:t>
            </a:r>
            <a:endParaRPr lang="en-CA" dirty="0"/>
          </a:p>
        </p:txBody>
      </p:sp>
    </p:spTree>
    <p:extLst>
      <p:ext uri="{BB962C8B-B14F-4D97-AF65-F5344CB8AC3E}">
        <p14:creationId xmlns:p14="http://schemas.microsoft.com/office/powerpoint/2010/main" val="346124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12532" y="637897"/>
            <a:ext cx="2721551" cy="2429153"/>
          </a:xfrm>
          <a:prstGeom prst="rect">
            <a:avLst/>
          </a:prstGeom>
        </p:spPr>
      </p:pic>
      <p:pic>
        <p:nvPicPr>
          <p:cNvPr id="3074" name="Picture 2" descr="Image result for mer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34" y="0"/>
            <a:ext cx="8317570" cy="460932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16766659942f4c0f82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229" y="3857479"/>
            <a:ext cx="2971922" cy="297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5318612534405513557703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6880" y="3487008"/>
            <a:ext cx="2865120" cy="337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44847145510068623225478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15" y="3487008"/>
            <a:ext cx="3177140" cy="397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93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986"/>
            <a:ext cx="10515600" cy="1325563"/>
          </a:xfrm>
        </p:spPr>
        <p:txBody>
          <a:bodyPr/>
          <a:lstStyle/>
          <a:p>
            <a:r>
              <a:rPr lang="fr-FR" dirty="0"/>
              <a:t>D'ici la fin de notre session…</a:t>
            </a:r>
            <a:endParaRPr lang="en-CA" dirty="0"/>
          </a:p>
        </p:txBody>
      </p:sp>
      <p:sp>
        <p:nvSpPr>
          <p:cNvPr id="3" name="Content Placeholder 2"/>
          <p:cNvSpPr>
            <a:spLocks noGrp="1"/>
          </p:cNvSpPr>
          <p:nvPr>
            <p:ph idx="1"/>
          </p:nvPr>
        </p:nvSpPr>
        <p:spPr>
          <a:xfrm>
            <a:off x="838200" y="2042877"/>
            <a:ext cx="10515600" cy="4351338"/>
          </a:xfrm>
        </p:spPr>
        <p:txBody>
          <a:bodyPr>
            <a:normAutofit/>
          </a:bodyPr>
          <a:lstStyle/>
          <a:p>
            <a:r>
              <a:rPr lang="fr-FR" sz="3600" dirty="0"/>
              <a:t>vous serez familiarisé avec les documents, processus et ressources essentiels liés au CECR.</a:t>
            </a:r>
          </a:p>
          <a:p>
            <a:r>
              <a:rPr lang="fr-FR" sz="3600" dirty="0"/>
              <a:t>vous recevrez des informations sur les activités professionnelles qui peuvent être adaptées au besoin.</a:t>
            </a:r>
          </a:p>
          <a:p>
            <a:endParaRPr lang="en-US" dirty="0"/>
          </a:p>
          <a:p>
            <a:endParaRPr lang="en-US" dirty="0"/>
          </a:p>
          <a:p>
            <a:endParaRPr lang="en-CA" dirty="0"/>
          </a:p>
        </p:txBody>
      </p:sp>
      <p:pic>
        <p:nvPicPr>
          <p:cNvPr id="3076" name="Picture 4" descr="Image result for clip art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394" y="5191129"/>
            <a:ext cx="2571008" cy="166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9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portant inform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7064" y="628649"/>
            <a:ext cx="9154286" cy="554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31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t>Qu’est-ce</a:t>
            </a:r>
            <a:r>
              <a:rPr lang="en-CA" dirty="0"/>
              <a:t> </a:t>
            </a:r>
            <a:r>
              <a:rPr lang="en-CA" dirty="0" err="1"/>
              <a:t>c’est</a:t>
            </a:r>
            <a:r>
              <a:rPr lang="en-CA" dirty="0"/>
              <a:t> le </a:t>
            </a:r>
            <a:r>
              <a:rPr lang="fr-FR" dirty="0"/>
              <a:t>Cadre européen commun de référence (</a:t>
            </a:r>
            <a:r>
              <a:rPr lang="en-CA" dirty="0"/>
              <a:t>CECR)?</a:t>
            </a:r>
            <a:br>
              <a:rPr lang="en-CA" dirty="0"/>
            </a:br>
            <a:endParaRPr lang="en-CA" dirty="0"/>
          </a:p>
        </p:txBody>
      </p:sp>
      <p:sp>
        <p:nvSpPr>
          <p:cNvPr id="3" name="Content Placeholder 2"/>
          <p:cNvSpPr>
            <a:spLocks noGrp="1"/>
          </p:cNvSpPr>
          <p:nvPr>
            <p:ph idx="1"/>
          </p:nvPr>
        </p:nvSpPr>
        <p:spPr>
          <a:xfrm>
            <a:off x="632926" y="1690688"/>
            <a:ext cx="10515600" cy="4351338"/>
          </a:xfrm>
        </p:spPr>
        <p:txBody>
          <a:bodyPr/>
          <a:lstStyle/>
          <a:p>
            <a:r>
              <a:rPr lang="fr-FR" dirty="0"/>
              <a:t>Un cadre axé sur la recherche</a:t>
            </a:r>
          </a:p>
          <a:p>
            <a:r>
              <a:rPr lang="fr-FR" dirty="0"/>
              <a:t>Informe les pratiques pour la pédagogie et l'évaluation.</a:t>
            </a:r>
          </a:p>
          <a:p>
            <a:r>
              <a:rPr lang="fr-FR" dirty="0"/>
              <a:t>Ni un curriculum, ni un programme.</a:t>
            </a:r>
          </a:p>
          <a:p>
            <a:endParaRPr lang="en-CA" dirty="0"/>
          </a:p>
        </p:txBody>
      </p:sp>
      <p:pic>
        <p:nvPicPr>
          <p:cNvPr id="4" name="Picture 3"/>
          <p:cNvPicPr>
            <a:picLocks noChangeAspect="1"/>
          </p:cNvPicPr>
          <p:nvPr/>
        </p:nvPicPr>
        <p:blipFill>
          <a:blip r:embed="rId3"/>
          <a:stretch>
            <a:fillRect/>
          </a:stretch>
        </p:blipFill>
        <p:spPr>
          <a:xfrm>
            <a:off x="3309680" y="3521019"/>
            <a:ext cx="2031353" cy="2895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346" y="3480587"/>
            <a:ext cx="4689180" cy="2976465"/>
          </a:xfrm>
          <a:prstGeom prst="rect">
            <a:avLst/>
          </a:prstGeom>
        </p:spPr>
      </p:pic>
      <p:pic>
        <p:nvPicPr>
          <p:cNvPr id="5" name="Picture 4"/>
          <p:cNvPicPr>
            <a:picLocks noChangeAspect="1"/>
          </p:cNvPicPr>
          <p:nvPr/>
        </p:nvPicPr>
        <p:blipFill>
          <a:blip r:embed="rId5"/>
          <a:stretch>
            <a:fillRect/>
          </a:stretch>
        </p:blipFill>
        <p:spPr>
          <a:xfrm>
            <a:off x="952128" y="3480587"/>
            <a:ext cx="2038350" cy="2976465"/>
          </a:xfrm>
          <a:prstGeom prst="rect">
            <a:avLst/>
          </a:prstGeom>
        </p:spPr>
      </p:pic>
    </p:spTree>
    <p:extLst>
      <p:ext uri="{BB962C8B-B14F-4D97-AF65-F5344CB8AC3E}">
        <p14:creationId xmlns:p14="http://schemas.microsoft.com/office/powerpoint/2010/main" val="305861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 </a:t>
            </a:r>
            <a:r>
              <a:rPr lang="en-US" dirty="0" err="1"/>
              <a:t>niveaux</a:t>
            </a:r>
            <a:r>
              <a:rPr lang="en-US" dirty="0"/>
              <a:t> du CECR</a:t>
            </a:r>
            <a:endParaRPr lang="en-CA" dirty="0"/>
          </a:p>
        </p:txBody>
      </p:sp>
      <p:pic>
        <p:nvPicPr>
          <p:cNvPr id="5" name="Content Placeholder 4"/>
          <p:cNvPicPr>
            <a:picLocks noGrp="1" noChangeAspect="1"/>
          </p:cNvPicPr>
          <p:nvPr>
            <p:ph idx="1"/>
          </p:nvPr>
        </p:nvPicPr>
        <p:blipFill>
          <a:blip r:embed="rId3"/>
          <a:stretch>
            <a:fillRect/>
          </a:stretch>
        </p:blipFill>
        <p:spPr>
          <a:xfrm>
            <a:off x="1731818" y="1406993"/>
            <a:ext cx="8728364" cy="5451007"/>
          </a:xfrm>
          <a:prstGeom prst="rect">
            <a:avLst/>
          </a:prstGeom>
        </p:spPr>
      </p:pic>
      <p:sp>
        <p:nvSpPr>
          <p:cNvPr id="3" name="Curved Down Arrow 2"/>
          <p:cNvSpPr/>
          <p:nvPr/>
        </p:nvSpPr>
        <p:spPr>
          <a:xfrm rot="20156283">
            <a:off x="2655144" y="2528986"/>
            <a:ext cx="4643387" cy="16460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5-Point Star 5"/>
          <p:cNvSpPr/>
          <p:nvPr/>
        </p:nvSpPr>
        <p:spPr>
          <a:xfrm>
            <a:off x="5573555" y="2894823"/>
            <a:ext cx="55245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5-Point Star 6"/>
          <p:cNvSpPr/>
          <p:nvPr/>
        </p:nvSpPr>
        <p:spPr>
          <a:xfrm>
            <a:off x="6743398" y="3675296"/>
            <a:ext cx="55245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843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67" y="0"/>
            <a:ext cx="10515600" cy="1325563"/>
          </a:xfrm>
        </p:spPr>
        <p:txBody>
          <a:bodyPr/>
          <a:lstStyle/>
          <a:p>
            <a:r>
              <a:rPr lang="en-US" dirty="0"/>
              <a:t>Six niveaux de </a:t>
            </a:r>
            <a:r>
              <a:rPr lang="en-US" dirty="0" err="1"/>
              <a:t>compétences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208545"/>
              </p:ext>
            </p:extLst>
          </p:nvPr>
        </p:nvGraphicFramePr>
        <p:xfrm>
          <a:off x="637309" y="1158081"/>
          <a:ext cx="10515600" cy="5029200"/>
        </p:xfrm>
        <a:graphic>
          <a:graphicData uri="http://schemas.openxmlformats.org/drawingml/2006/table">
            <a:tbl>
              <a:tblPr firstRow="1" bandRow="1">
                <a:tableStyleId>{5C22544A-7EE6-4342-B048-85BDC9FD1C3A}</a:tableStyleId>
              </a:tblPr>
              <a:tblGrid>
                <a:gridCol w="1385455">
                  <a:extLst>
                    <a:ext uri="{9D8B030D-6E8A-4147-A177-3AD203B41FA5}">
                      <a16:colId xmlns:a16="http://schemas.microsoft.com/office/drawing/2014/main" val="20000"/>
                    </a:ext>
                  </a:extLst>
                </a:gridCol>
                <a:gridCol w="9130145">
                  <a:extLst>
                    <a:ext uri="{9D8B030D-6E8A-4147-A177-3AD203B41FA5}">
                      <a16:colId xmlns:a16="http://schemas.microsoft.com/office/drawing/2014/main" val="20001"/>
                    </a:ext>
                  </a:extLst>
                </a:gridCol>
              </a:tblGrid>
              <a:tr h="370840">
                <a:tc>
                  <a:txBody>
                    <a:bodyPr/>
                    <a:lstStyle/>
                    <a:p>
                      <a:r>
                        <a:rPr lang="en-US" sz="2800" dirty="0"/>
                        <a:t>Niveau</a:t>
                      </a:r>
                      <a:endParaRPr lang="en-CA" sz="2800" dirty="0"/>
                    </a:p>
                  </a:txBody>
                  <a:tcPr/>
                </a:tc>
                <a:tc>
                  <a:txBody>
                    <a:bodyPr/>
                    <a:lstStyle/>
                    <a:p>
                      <a:r>
                        <a:rPr lang="en-US" sz="2800" dirty="0"/>
                        <a:t>L’apprenant peut…</a:t>
                      </a:r>
                      <a:endParaRPr lang="en-CA" sz="2800" dirty="0"/>
                    </a:p>
                  </a:txBody>
                  <a:tcPr/>
                </a:tc>
                <a:extLst>
                  <a:ext uri="{0D108BD9-81ED-4DB2-BD59-A6C34878D82A}">
                    <a16:rowId xmlns:a16="http://schemas.microsoft.com/office/drawing/2014/main" val="10000"/>
                  </a:ext>
                </a:extLst>
              </a:tr>
              <a:tr h="370840">
                <a:tc>
                  <a:txBody>
                    <a:bodyPr/>
                    <a:lstStyle/>
                    <a:p>
                      <a:r>
                        <a:rPr lang="en-US" sz="2400" dirty="0"/>
                        <a:t>A1</a:t>
                      </a:r>
                      <a:endParaRPr lang="en-CA" sz="1400" dirty="0"/>
                    </a:p>
                  </a:txBody>
                  <a:tcPr/>
                </a:tc>
                <a:tc>
                  <a:txBody>
                    <a:bodyPr/>
                    <a:lstStyle/>
                    <a:p>
                      <a:r>
                        <a:rPr lang="fr-FR" sz="2200" dirty="0"/>
                        <a:t>comprendre et utiliser des mots et des expressions simples du quotidien.</a:t>
                      </a:r>
                    </a:p>
                  </a:txBody>
                  <a:tcPr/>
                </a:tc>
                <a:extLst>
                  <a:ext uri="{0D108BD9-81ED-4DB2-BD59-A6C34878D82A}">
                    <a16:rowId xmlns:a16="http://schemas.microsoft.com/office/drawing/2014/main" val="10001"/>
                  </a:ext>
                </a:extLst>
              </a:tr>
              <a:tr h="370840">
                <a:tc>
                  <a:txBody>
                    <a:bodyPr/>
                    <a:lstStyle/>
                    <a:p>
                      <a:r>
                        <a:rPr lang="en-US" sz="2400" dirty="0"/>
                        <a:t>A2</a:t>
                      </a:r>
                    </a:p>
                  </a:txBody>
                  <a:tcPr/>
                </a:tc>
                <a:tc>
                  <a:txBody>
                    <a:bodyPr/>
                    <a:lstStyle/>
                    <a:p>
                      <a:r>
                        <a:rPr lang="fr-FR" sz="2200" dirty="0"/>
                        <a:t>comprendre et utiliser des phrases isolées courantes pour communiquer</a:t>
                      </a:r>
                    </a:p>
                    <a:p>
                      <a:r>
                        <a:rPr lang="fr-FR" sz="2200" dirty="0"/>
                        <a:t>dans son environnement immédiat (par exemple, achats, vie scolaire</a:t>
                      </a:r>
                    </a:p>
                    <a:p>
                      <a:r>
                        <a:rPr lang="fr-FR" sz="2200" dirty="0"/>
                        <a:t>et familiale).</a:t>
                      </a:r>
                    </a:p>
                  </a:txBody>
                  <a:tcPr/>
                </a:tc>
                <a:extLst>
                  <a:ext uri="{0D108BD9-81ED-4DB2-BD59-A6C34878D82A}">
                    <a16:rowId xmlns:a16="http://schemas.microsoft.com/office/drawing/2014/main" val="10002"/>
                  </a:ext>
                </a:extLst>
              </a:tr>
              <a:tr h="370840">
                <a:tc>
                  <a:txBody>
                    <a:bodyPr/>
                    <a:lstStyle/>
                    <a:p>
                      <a:r>
                        <a:rPr lang="en-US" sz="2400" dirty="0"/>
                        <a:t>B1</a:t>
                      </a:r>
                      <a:endParaRPr lang="en-CA" sz="2400" dirty="0"/>
                    </a:p>
                  </a:txBody>
                  <a:tcPr/>
                </a:tc>
                <a:tc>
                  <a:txBody>
                    <a:bodyPr/>
                    <a:lstStyle/>
                    <a:p>
                      <a:r>
                        <a:rPr lang="fr-FR" sz="2200" dirty="0"/>
                        <a:t>comprendre les points essentiels d’une communication courante et</a:t>
                      </a:r>
                    </a:p>
                    <a:p>
                      <a:r>
                        <a:rPr lang="fr-FR" sz="2200" dirty="0"/>
                        <a:t>se débrouiller dans la plupart des situations familières ou qui reflètent</a:t>
                      </a:r>
                    </a:p>
                    <a:p>
                      <a:r>
                        <a:rPr lang="fr-FR" sz="2200" dirty="0"/>
                        <a:t>un intérêt personnel.</a:t>
                      </a:r>
                    </a:p>
                  </a:txBody>
                  <a:tcPr/>
                </a:tc>
                <a:extLst>
                  <a:ext uri="{0D108BD9-81ED-4DB2-BD59-A6C34878D82A}">
                    <a16:rowId xmlns:a16="http://schemas.microsoft.com/office/drawing/2014/main" val="10003"/>
                  </a:ext>
                </a:extLst>
              </a:tr>
              <a:tr h="370840">
                <a:tc>
                  <a:txBody>
                    <a:bodyPr/>
                    <a:lstStyle/>
                    <a:p>
                      <a:r>
                        <a:rPr lang="en-US" sz="2400" dirty="0"/>
                        <a:t>B2</a:t>
                      </a:r>
                      <a:endParaRPr lang="en-CA" sz="2400" dirty="0"/>
                    </a:p>
                  </a:txBody>
                  <a:tcPr/>
                </a:tc>
                <a:tc>
                  <a:txBody>
                    <a:bodyPr/>
                    <a:lstStyle/>
                    <a:p>
                      <a:r>
                        <a:rPr lang="fr-FR" sz="2200" dirty="0"/>
                        <a:t>comprendre des notions concrètes ou abstraites, et communiquer</a:t>
                      </a:r>
                    </a:p>
                    <a:p>
                      <a:r>
                        <a:rPr lang="fr-FR" sz="2200" dirty="0"/>
                        <a:t>avec un degré de spontanéité et d’aisance dans la langue cible</a:t>
                      </a:r>
                      <a:endParaRPr lang="en-CA" sz="2200" dirty="0"/>
                    </a:p>
                  </a:txBody>
                  <a:tcPr/>
                </a:tc>
                <a:extLst>
                  <a:ext uri="{0D108BD9-81ED-4DB2-BD59-A6C34878D82A}">
                    <a16:rowId xmlns:a16="http://schemas.microsoft.com/office/drawing/2014/main" val="10004"/>
                  </a:ext>
                </a:extLst>
              </a:tr>
              <a:tr h="0">
                <a:tc>
                  <a:txBody>
                    <a:bodyPr/>
                    <a:lstStyle/>
                    <a:p>
                      <a:r>
                        <a:rPr lang="en-US" sz="2400" dirty="0"/>
                        <a:t>C1/C2</a:t>
                      </a:r>
                      <a:endParaRPr lang="en-CA" sz="2400" dirty="0"/>
                    </a:p>
                  </a:txBody>
                  <a:tcPr/>
                </a:tc>
                <a:tc>
                  <a:txBody>
                    <a:bodyPr/>
                    <a:lstStyle/>
                    <a:p>
                      <a:r>
                        <a:rPr lang="fr-FR" sz="2200" dirty="0"/>
                        <a:t>comprendre sans effort pratiquement tout ce qu’elle ou il lit ou entend,</a:t>
                      </a:r>
                    </a:p>
                    <a:p>
                      <a:r>
                        <a:rPr lang="fr-FR" sz="2200" dirty="0"/>
                        <a:t>et peut s’exprimer spontanément, très couramment et de façon précise</a:t>
                      </a:r>
                    </a:p>
                    <a:p>
                      <a:r>
                        <a:rPr lang="fr-FR" sz="2200" dirty="0"/>
                        <a:t>dans des situations complexes.</a:t>
                      </a:r>
                      <a:endParaRPr lang="en-CA" sz="2200" dirty="0"/>
                    </a:p>
                  </a:txBody>
                  <a:tcPr/>
                </a:tc>
                <a:extLst>
                  <a:ext uri="{0D108BD9-81ED-4DB2-BD59-A6C34878D82A}">
                    <a16:rowId xmlns:a16="http://schemas.microsoft.com/office/drawing/2014/main" val="10005"/>
                  </a:ext>
                </a:extLst>
              </a:tr>
            </a:tbl>
          </a:graphicData>
        </a:graphic>
      </p:graphicFrame>
      <p:sp>
        <p:nvSpPr>
          <p:cNvPr id="5" name="Left Arrow 4"/>
          <p:cNvSpPr/>
          <p:nvPr/>
        </p:nvSpPr>
        <p:spPr>
          <a:xfrm>
            <a:off x="10800484" y="1600200"/>
            <a:ext cx="1085850" cy="548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eft Arrow 5"/>
          <p:cNvSpPr/>
          <p:nvPr/>
        </p:nvSpPr>
        <p:spPr>
          <a:xfrm>
            <a:off x="10800484" y="2423318"/>
            <a:ext cx="1085850" cy="548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Left Arrow 6"/>
          <p:cNvSpPr/>
          <p:nvPr/>
        </p:nvSpPr>
        <p:spPr>
          <a:xfrm>
            <a:off x="10799618" y="3450031"/>
            <a:ext cx="1085850" cy="548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Left Arrow 7"/>
          <p:cNvSpPr/>
          <p:nvPr/>
        </p:nvSpPr>
        <p:spPr>
          <a:xfrm>
            <a:off x="10799618" y="4476744"/>
            <a:ext cx="1085850" cy="548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548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fessional learning ac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8288" y="724612"/>
            <a:ext cx="9908557" cy="540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Activité</a:t>
            </a:r>
            <a:endParaRPr lang="en-CA" dirty="0"/>
          </a:p>
        </p:txBody>
      </p:sp>
    </p:spTree>
    <p:extLst>
      <p:ext uri="{BB962C8B-B14F-4D97-AF65-F5344CB8AC3E}">
        <p14:creationId xmlns:p14="http://schemas.microsoft.com/office/powerpoint/2010/main" val="211049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0612"/>
            <a:ext cx="10515600" cy="1325563"/>
          </a:xfrm>
        </p:spPr>
        <p:txBody>
          <a:bodyPr/>
          <a:lstStyle/>
          <a:p>
            <a:r>
              <a:rPr lang="en-US" dirty="0" err="1"/>
              <a:t>Qu’est-ce</a:t>
            </a:r>
            <a:r>
              <a:rPr lang="en-US" dirty="0"/>
              <a:t> </a:t>
            </a:r>
            <a:r>
              <a:rPr lang="en-US" dirty="0" err="1"/>
              <a:t>que</a:t>
            </a:r>
            <a:r>
              <a:rPr lang="en-US" dirty="0"/>
              <a:t> </a:t>
            </a:r>
            <a:r>
              <a:rPr lang="en-US" dirty="0" err="1"/>
              <a:t>c’est</a:t>
            </a:r>
            <a:r>
              <a:rPr lang="en-US" dirty="0"/>
              <a:t> le DELF?</a:t>
            </a:r>
            <a:endParaRPr lang="en-CA" dirty="0"/>
          </a:p>
        </p:txBody>
      </p:sp>
      <p:pic>
        <p:nvPicPr>
          <p:cNvPr id="6" name="Content Placeholder 5"/>
          <p:cNvPicPr>
            <a:picLocks noGrp="1" noChangeAspect="1"/>
          </p:cNvPicPr>
          <p:nvPr>
            <p:ph idx="1"/>
          </p:nvPr>
        </p:nvPicPr>
        <p:blipFill>
          <a:blip r:embed="rId3"/>
          <a:stretch>
            <a:fillRect/>
          </a:stretch>
        </p:blipFill>
        <p:spPr>
          <a:xfrm>
            <a:off x="2900035" y="2322454"/>
            <a:ext cx="5622875" cy="3926319"/>
          </a:xfrm>
          <a:prstGeom prst="rect">
            <a:avLst/>
          </a:prstGeom>
        </p:spPr>
      </p:pic>
      <p:sp>
        <p:nvSpPr>
          <p:cNvPr id="3" name="Rectangle 2"/>
          <p:cNvSpPr/>
          <p:nvPr/>
        </p:nvSpPr>
        <p:spPr>
          <a:xfrm>
            <a:off x="2347022" y="2205915"/>
            <a:ext cx="7448550" cy="490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p:cNvGrpSpPr/>
          <p:nvPr/>
        </p:nvGrpSpPr>
        <p:grpSpPr>
          <a:xfrm>
            <a:off x="0" y="2454442"/>
            <a:ext cx="5242701" cy="4403558"/>
            <a:chOff x="0" y="2454442"/>
            <a:chExt cx="5242701" cy="4403558"/>
          </a:xfrm>
        </p:grpSpPr>
        <p:pic>
          <p:nvPicPr>
            <p:cNvPr id="4" name="Picture 3"/>
            <p:cNvPicPr>
              <a:picLocks noChangeAspect="1"/>
            </p:cNvPicPr>
            <p:nvPr/>
          </p:nvPicPr>
          <p:blipFill>
            <a:blip r:embed="rId4"/>
            <a:stretch>
              <a:fillRect/>
            </a:stretch>
          </p:blipFill>
          <p:spPr>
            <a:xfrm>
              <a:off x="1634624" y="2454442"/>
              <a:ext cx="3608077" cy="4403558"/>
            </a:xfrm>
            <a:prstGeom prst="rect">
              <a:avLst/>
            </a:prstGeom>
          </p:spPr>
        </p:pic>
        <p:sp>
          <p:nvSpPr>
            <p:cNvPr id="5" name="TextBox 4"/>
            <p:cNvSpPr txBox="1"/>
            <p:nvPr/>
          </p:nvSpPr>
          <p:spPr>
            <a:xfrm>
              <a:off x="0" y="3867150"/>
              <a:ext cx="2226076" cy="461665"/>
            </a:xfrm>
            <a:prstGeom prst="rect">
              <a:avLst/>
            </a:prstGeom>
            <a:noFill/>
          </p:spPr>
          <p:txBody>
            <a:bodyPr wrap="square" rtlCol="0">
              <a:spAutoFit/>
            </a:bodyPr>
            <a:lstStyle/>
            <a:p>
              <a:r>
                <a:rPr lang="en-US" sz="2400" dirty="0" err="1"/>
                <a:t>Correcteur</a:t>
              </a:r>
              <a:endParaRPr lang="en-CA" sz="2400" dirty="0"/>
            </a:p>
          </p:txBody>
        </p:sp>
      </p:grpSp>
      <p:grpSp>
        <p:nvGrpSpPr>
          <p:cNvPr id="9" name="Group 8"/>
          <p:cNvGrpSpPr/>
          <p:nvPr/>
        </p:nvGrpSpPr>
        <p:grpSpPr>
          <a:xfrm>
            <a:off x="7137901" y="2454442"/>
            <a:ext cx="4928436" cy="4403558"/>
            <a:chOff x="7137901" y="2454442"/>
            <a:chExt cx="4928436" cy="4403558"/>
          </a:xfrm>
        </p:grpSpPr>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901" y="2454442"/>
              <a:ext cx="2789471" cy="4403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222163" y="3910161"/>
              <a:ext cx="1844174" cy="461665"/>
            </a:xfrm>
            <a:prstGeom prst="rect">
              <a:avLst/>
            </a:prstGeom>
            <a:noFill/>
          </p:spPr>
          <p:txBody>
            <a:bodyPr wrap="square" rtlCol="0">
              <a:spAutoFit/>
            </a:bodyPr>
            <a:lstStyle/>
            <a:p>
              <a:r>
                <a:rPr lang="en-US" sz="2400" dirty="0" err="1"/>
                <a:t>Formateur</a:t>
              </a:r>
              <a:r>
                <a:rPr lang="en-US" dirty="0"/>
                <a:t> </a:t>
              </a:r>
              <a:endParaRPr lang="en-CA" dirty="0"/>
            </a:p>
          </p:txBody>
        </p:sp>
      </p:grpSp>
      <p:pic>
        <p:nvPicPr>
          <p:cNvPr id="1028" name="Picture 4" descr="Image result for CIE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5572" y="320745"/>
            <a:ext cx="1558228" cy="27398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ministere de l'education nationa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1837" y="926121"/>
            <a:ext cx="4775580" cy="133716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1207670" y="1036655"/>
            <a:ext cx="1952367" cy="1161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Arrow 11"/>
          <p:cNvSpPr/>
          <p:nvPr/>
        </p:nvSpPr>
        <p:spPr>
          <a:xfrm>
            <a:off x="8183058" y="1319541"/>
            <a:ext cx="1405785" cy="754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803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6083</TotalTime>
  <Words>2845</Words>
  <Application>Microsoft Office PowerPoint</Application>
  <PresentationFormat>Widescreen</PresentationFormat>
  <Paragraphs>285</Paragraphs>
  <Slides>21</Slides>
  <Notes>21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CEFR 101</vt:lpstr>
      <vt:lpstr>PowerPoint Presentation</vt:lpstr>
      <vt:lpstr>D'ici la fin de notre session…</vt:lpstr>
      <vt:lpstr>PowerPoint Presentation</vt:lpstr>
      <vt:lpstr>Qu’est-ce c’est le Cadre européen commun de référence (CECR)? </vt:lpstr>
      <vt:lpstr>Les niveaux du CECR</vt:lpstr>
      <vt:lpstr>Six niveaux de compétences</vt:lpstr>
      <vt:lpstr>Activité</vt:lpstr>
      <vt:lpstr>Qu’est-ce que c’est le DELF?</vt:lpstr>
      <vt:lpstr>Pourquoi passer le DELF?</vt:lpstr>
      <vt:lpstr>Ontario DELF Centre</vt:lpstr>
      <vt:lpstr>The role of the Ontario DELF Centre</vt:lpstr>
      <vt:lpstr>The role of school boards</vt:lpstr>
      <vt:lpstr>Les fonds pour le DELF</vt:lpstr>
      <vt:lpstr>Activité</vt:lpstr>
      <vt:lpstr>Le CECR en Ontario: Un Continuum d’implantation</vt:lpstr>
      <vt:lpstr>Pourquoi utiliser le continuum d’implantation et les ressources y associées? </vt:lpstr>
      <vt:lpstr>PowerPoint Presentation</vt:lpstr>
      <vt:lpstr>Comment les conseils scolaires utilisent-ils le continuum??</vt:lpstr>
      <vt:lpstr>Activité</vt:lpstr>
      <vt:lpstr>PowerPoint Presentation</vt:lpstr>
    </vt:vector>
  </TitlesOfParts>
  <Company>Government of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FSL in Ontario</dc:title>
  <dc:creator>Bowles, Kara (EDU)</dc:creator>
  <cp:lastModifiedBy>Dumas-Hurt, Josée (EDU)</cp:lastModifiedBy>
  <cp:revision>321</cp:revision>
  <cp:lastPrinted>2019-07-26T19:57:20Z</cp:lastPrinted>
  <dcterms:created xsi:type="dcterms:W3CDTF">2018-11-28T15:24:56Z</dcterms:created>
  <dcterms:modified xsi:type="dcterms:W3CDTF">2019-07-30T13:14:30Z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Josee.Dumas-Hurt@ontario.ca</vt:lpwstr>
  </property>
  <property fmtid="{D5CDD505-2E9C-101B-9397-08002B2CF9AE}" pid="5" name="MSIP_Label_034a106e-6316-442c-ad35-738afd673d2b_SetDate">
    <vt:lpwstr>2019-07-26T17:09:02.6448479Z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