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7" roundtripDataSignature="AMtx7mgzC8JAirH/oLfhAQq/yM2bMwWNt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15BE6C18-C356-4D6E-B733-55301E93690C}">
  <a:tblStyle styleId="{15BE6C18-C356-4D6E-B733-55301E93690C}"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9EFF7"/>
          </a:solidFill>
        </a:fill>
      </a:tcStyle>
    </a:wholeTbl>
    <a:band1H>
      <a:tcTxStyle/>
      <a:tcStyle>
        <a:fill>
          <a:solidFill>
            <a:srgbClr val="D0DEEF"/>
          </a:solidFill>
        </a:fill>
      </a:tcStyle>
    </a:band1H>
    <a:band2H>
      <a:tcTxStyle/>
    </a:band2H>
    <a:band1V>
      <a:tcTxStyle/>
      <a:tcStyle>
        <a:fill>
          <a:solidFill>
            <a:srgbClr val="D0DEEF"/>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7"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CA"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 name="Google Shape;8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Google Shape;157;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8" name="Google Shape;158;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CA" sz="1200">
                <a:solidFill>
                  <a:schemeClr val="dk1"/>
                </a:solidFill>
                <a:latin typeface="Calibri"/>
                <a:ea typeface="Calibri"/>
                <a:cs typeface="Calibri"/>
                <a:sym typeface="Calibri"/>
              </a:rPr>
              <a:t>Today French is an official language in almost 50 countries, including Canada. It is spoken by more than 200 million people on five continents. </a:t>
            </a:r>
            <a:endParaRPr/>
          </a:p>
          <a:p>
            <a:pPr indent="0" lvl="0" marL="0" rtl="0" algn="l">
              <a:spcBef>
                <a:spcPts val="0"/>
              </a:spcBef>
              <a:spcAft>
                <a:spcPts val="0"/>
              </a:spcAft>
              <a:buNone/>
            </a:pPr>
            <a:r>
              <a:rPr b="0" i="0" lang="en-CA" sz="1200">
                <a:solidFill>
                  <a:schemeClr val="dk1"/>
                </a:solidFill>
                <a:latin typeface="Calibri"/>
                <a:ea typeface="Calibri"/>
                <a:cs typeface="Calibri"/>
                <a:sym typeface="Calibri"/>
              </a:rPr>
              <a:t>Here are some reasons why students are interested in challenging the DELF:</a:t>
            </a:r>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285750" lvl="0" marL="285750" rtl="0" algn="l">
              <a:spcBef>
                <a:spcPts val="0"/>
              </a:spcBef>
              <a:spcAft>
                <a:spcPts val="0"/>
              </a:spcAft>
              <a:buClr>
                <a:schemeClr val="dk1"/>
              </a:buClr>
              <a:buSzPts val="1800"/>
              <a:buFont typeface="Arial"/>
              <a:buChar char="•"/>
            </a:pPr>
            <a:r>
              <a:rPr lang="en-CA" sz="1800"/>
              <a:t>It is a life-long certification. </a:t>
            </a:r>
            <a:endParaRPr/>
          </a:p>
          <a:p>
            <a:pPr indent="-285750" lvl="0" marL="285750" rtl="0" algn="l">
              <a:spcBef>
                <a:spcPts val="0"/>
              </a:spcBef>
              <a:spcAft>
                <a:spcPts val="0"/>
              </a:spcAft>
              <a:buClr>
                <a:schemeClr val="dk1"/>
              </a:buClr>
              <a:buSzPts val="1800"/>
              <a:buFont typeface="Arial"/>
              <a:buChar char="•"/>
            </a:pPr>
            <a:r>
              <a:rPr lang="en-CA" sz="1800"/>
              <a:t>It is based on the same international standard used in 164 countries.</a:t>
            </a:r>
            <a:endParaRPr/>
          </a:p>
          <a:p>
            <a:pPr indent="-285750" lvl="0" marL="285750" rtl="0" algn="l">
              <a:spcBef>
                <a:spcPts val="0"/>
              </a:spcBef>
              <a:spcAft>
                <a:spcPts val="0"/>
              </a:spcAft>
              <a:buClr>
                <a:schemeClr val="dk1"/>
              </a:buClr>
              <a:buSzPts val="1800"/>
              <a:buFont typeface="Arial"/>
              <a:buChar char="•"/>
            </a:pPr>
            <a:r>
              <a:rPr lang="en-CA" sz="1800"/>
              <a:t>It is a recognition of the students’ accomplishments to date on the path to French proficiency.</a:t>
            </a:r>
            <a:endParaRPr/>
          </a:p>
          <a:p>
            <a:pPr indent="-285750" lvl="0" marL="285750" rtl="0" algn="l">
              <a:spcBef>
                <a:spcPts val="0"/>
              </a:spcBef>
              <a:spcAft>
                <a:spcPts val="0"/>
              </a:spcAft>
              <a:buClr>
                <a:schemeClr val="dk1"/>
              </a:buClr>
              <a:buSzPts val="1800"/>
              <a:buFont typeface="Arial"/>
              <a:buChar char="•"/>
            </a:pPr>
            <a:r>
              <a:rPr lang="en-CA" sz="1800"/>
              <a:t>It represents an official document, recognized internationally, that enriches the candidate's school or professional portfolio. </a:t>
            </a:r>
            <a:endParaRPr/>
          </a:p>
          <a:p>
            <a:pPr indent="-285750" lvl="0" marL="285750" rtl="0" algn="l">
              <a:spcBef>
                <a:spcPts val="0"/>
              </a:spcBef>
              <a:spcAft>
                <a:spcPts val="0"/>
              </a:spcAft>
              <a:buClr>
                <a:schemeClr val="dk1"/>
              </a:buClr>
              <a:buSzPts val="1800"/>
              <a:buFont typeface="Arial"/>
              <a:buChar char="•"/>
            </a:pPr>
            <a:r>
              <a:rPr lang="en-CA" sz="1800"/>
              <a:t>It is recognized internationally by francophone postsecondary institutions, including a growing number in Canada.</a:t>
            </a:r>
            <a:endParaRPr/>
          </a:p>
          <a:p>
            <a:pPr indent="0" lvl="1" marL="457200" rtl="0" algn="l">
              <a:spcBef>
                <a:spcPts val="0"/>
              </a:spcBef>
              <a:spcAft>
                <a:spcPts val="0"/>
              </a:spcAft>
              <a:buNone/>
            </a:pPr>
            <a:r>
              <a:t/>
            </a:r>
            <a:endParaRPr sz="1800"/>
          </a:p>
          <a:p>
            <a:pPr indent="0" lvl="0" marL="0" rtl="0" algn="l">
              <a:spcBef>
                <a:spcPts val="0"/>
              </a:spcBef>
              <a:spcAft>
                <a:spcPts val="0"/>
              </a:spcAft>
              <a:buNone/>
            </a:pPr>
            <a:r>
              <a:t/>
            </a:r>
            <a:endParaRPr/>
          </a:p>
        </p:txBody>
      </p:sp>
      <p:sp>
        <p:nvSpPr>
          <p:cNvPr id="159" name="Google Shape;159;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Google Shape;165;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6" name="Google Shape;166;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CA"/>
              <a:t>The DELF scolaire is offered through a variety of ways across the province.  Many English-language school boards have worked directly with DELF Centres (there are 2 currently) in Ontario to offer the DELF scolaire to students.  The growing interest in the DELF scolaire across Ontario has led to the creation of the Ontario DELF Centre, allowing more students enrolled in Grade 12 French as a Second Language (FSL) courses to participate.  The centre is run by Nancy Rancourt of the Algoma District School Board through ACPI.</a:t>
            </a:r>
            <a:endParaRPr/>
          </a:p>
          <a:p>
            <a:pPr indent="0" lvl="0" marL="0" rtl="0" algn="l">
              <a:spcBef>
                <a:spcPts val="0"/>
              </a:spcBef>
              <a:spcAft>
                <a:spcPts val="0"/>
              </a:spcAft>
              <a:buNone/>
            </a:pPr>
            <a:r>
              <a:t/>
            </a:r>
            <a:endParaRPr/>
          </a:p>
          <a:p>
            <a:pPr indent="0" lvl="0" marL="0" rtl="0" algn="l">
              <a:spcBef>
                <a:spcPts val="0"/>
              </a:spcBef>
              <a:spcAft>
                <a:spcPts val="0"/>
              </a:spcAft>
              <a:buNone/>
            </a:pPr>
            <a:r>
              <a:rPr lang="en-CA"/>
              <a:t>The Ontario DELF Centre is not intended to replace existing DELF centres operated by school boards (Ottawa and Thunder Bay).  They will continue to operate independently as before.  School boards who previously worked with an existing DELF centre operated by a school board will have the choice to continue with that DELF centre or join the Ontario DELF Centre to offer the DELF. </a:t>
            </a:r>
            <a:endParaRPr/>
          </a:p>
          <a:p>
            <a:pPr indent="0" lvl="0" marL="0" rtl="0" algn="l">
              <a:spcBef>
                <a:spcPts val="0"/>
              </a:spcBef>
              <a:spcAft>
                <a:spcPts val="0"/>
              </a:spcAft>
              <a:buNone/>
            </a:pPr>
            <a:r>
              <a:t/>
            </a:r>
            <a:endParaRPr/>
          </a:p>
          <a:p>
            <a:pPr indent="0" lvl="0" marL="0" rtl="0" algn="l">
              <a:spcBef>
                <a:spcPts val="0"/>
              </a:spcBef>
              <a:spcAft>
                <a:spcPts val="0"/>
              </a:spcAft>
              <a:buNone/>
            </a:pPr>
            <a:r>
              <a:rPr lang="en-CA"/>
              <a:t>The new, virtual Ontario DELF Centre will streamline the financial and administrative supports available to school boards leads responsible for the DELF, while maintaining school board’s autonomy to make decisions related to offering the DELF.</a:t>
            </a:r>
            <a:endParaRPr/>
          </a:p>
          <a:p>
            <a:pPr indent="0" lvl="0" marL="0" rtl="0" algn="l">
              <a:spcBef>
                <a:spcPts val="0"/>
              </a:spcBef>
              <a:spcAft>
                <a:spcPts val="0"/>
              </a:spcAft>
              <a:buNone/>
            </a:pPr>
            <a:r>
              <a:t/>
            </a:r>
            <a:endParaRPr/>
          </a:p>
        </p:txBody>
      </p:sp>
      <p:sp>
        <p:nvSpPr>
          <p:cNvPr id="167" name="Google Shape;167;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4" name="Shape 174"/>
        <p:cNvGrpSpPr/>
        <p:nvPr/>
      </p:nvGrpSpPr>
      <p:grpSpPr>
        <a:xfrm>
          <a:off x="0" y="0"/>
          <a:ext cx="0" cy="0"/>
          <a:chOff x="0" y="0"/>
          <a:chExt cx="0" cy="0"/>
        </a:xfrm>
      </p:grpSpPr>
      <p:sp>
        <p:nvSpPr>
          <p:cNvPr id="175" name="Google Shape;175;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6" name="Google Shape;176;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CA" sz="1200">
                <a:solidFill>
                  <a:schemeClr val="dk1"/>
                </a:solidFill>
                <a:latin typeface="Calibri"/>
                <a:ea typeface="Calibri"/>
                <a:cs typeface="Calibri"/>
                <a:sym typeface="Calibri"/>
              </a:rPr>
              <a:t>The role of the Ontario DELF Centre will be to…</a:t>
            </a:r>
            <a:endParaRPr/>
          </a:p>
        </p:txBody>
      </p:sp>
      <p:sp>
        <p:nvSpPr>
          <p:cNvPr id="177" name="Google Shape;177;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2" name="Shape 182"/>
        <p:cNvGrpSpPr/>
        <p:nvPr/>
      </p:nvGrpSpPr>
      <p:grpSpPr>
        <a:xfrm>
          <a:off x="0" y="0"/>
          <a:ext cx="0" cy="0"/>
          <a:chOff x="0" y="0"/>
          <a:chExt cx="0" cy="0"/>
        </a:xfrm>
      </p:grpSpPr>
      <p:sp>
        <p:nvSpPr>
          <p:cNvPr id="183" name="Google Shape;183;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4" name="Google Shape;184;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CA" sz="1200">
                <a:solidFill>
                  <a:schemeClr val="dk1"/>
                </a:solidFill>
                <a:latin typeface="Calibri"/>
                <a:ea typeface="Calibri"/>
                <a:cs typeface="Calibri"/>
                <a:sym typeface="Calibri"/>
              </a:rPr>
              <a:t>The role of school boards working with the Ontario DELF Centre will be to…</a:t>
            </a:r>
            <a:endParaRPr/>
          </a:p>
        </p:txBody>
      </p:sp>
      <p:sp>
        <p:nvSpPr>
          <p:cNvPr id="185" name="Google Shape;185;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 name="Shape 190"/>
        <p:cNvGrpSpPr/>
        <p:nvPr/>
      </p:nvGrpSpPr>
      <p:grpSpPr>
        <a:xfrm>
          <a:off x="0" y="0"/>
          <a:ext cx="0" cy="0"/>
          <a:chOff x="0" y="0"/>
          <a:chExt cx="0" cy="0"/>
        </a:xfrm>
      </p:grpSpPr>
      <p:sp>
        <p:nvSpPr>
          <p:cNvPr id="191" name="Google Shape;191;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2" name="Google Shape;192;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CA" sz="1200">
                <a:solidFill>
                  <a:schemeClr val="dk1"/>
                </a:solidFill>
                <a:latin typeface="Calibri"/>
                <a:ea typeface="Calibri"/>
                <a:cs typeface="Calibri"/>
                <a:sym typeface="Calibri"/>
              </a:rPr>
              <a:t>All school boards that have indicated an intention to participate in the DELF this year will received will funding to support the internal costs (teacher release time, etc.) for the DELF.  This is based on the number of students that participated in DELF last year as per the chart on the screen.</a:t>
            </a:r>
            <a:endParaRPr/>
          </a:p>
          <a:p>
            <a:pPr indent="0" lvl="0" marL="0" marR="0" rtl="0" algn="l">
              <a:lnSpc>
                <a:spcPct val="100000"/>
              </a:lnSpc>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lang="en-CA" sz="1200">
                <a:solidFill>
                  <a:schemeClr val="dk1"/>
                </a:solidFill>
                <a:latin typeface="Calibri"/>
                <a:ea typeface="Calibri"/>
                <a:cs typeface="Calibri"/>
                <a:sym typeface="Calibri"/>
              </a:rPr>
              <a:t>If school boards have opted to work with the Ontario DELF centre, will not have to pay any other fees to the Ontario DELF Centre.  If your board is working with another center, there could be costs (administrative fees, etc.) that will be charged.  As the Ontario DELF Centre currently only offers administration of the Spring session and only for Gr. 12 students, any other testing time or grade of student would need to be addressed through another Centre. </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lang="en-CA" sz="1200">
                <a:solidFill>
                  <a:schemeClr val="dk1"/>
                </a:solidFill>
                <a:latin typeface="Calibri"/>
                <a:ea typeface="Calibri"/>
                <a:cs typeface="Calibri"/>
                <a:sym typeface="Calibri"/>
              </a:rPr>
              <a:t>For the 2018/2019 school year, the Ontario DELF Centre will support the participation of students enrolled in Grade 12 FSL courses during the May 2019 DELF session. Funding provided by the ministry to school boards participating with the Ontario DELF Centre is intended to cover teacher release time and other internal costs. These school boards will not be invoiced by the Ontario DELF Centre for CIEP or administrative fees. For example, funding for 2018/19 will be allocated based on the number of students writing the DELF in 2017/2018. </a:t>
            </a:r>
            <a:endParaRPr/>
          </a:p>
          <a:p>
            <a:pPr indent="0" lvl="0" marL="0" rtl="0" algn="l">
              <a:spcBef>
                <a:spcPts val="0"/>
              </a:spcBef>
              <a:spcAft>
                <a:spcPts val="0"/>
              </a:spcAft>
              <a:buNone/>
            </a:pPr>
            <a:r>
              <a:t/>
            </a:r>
            <a:endParaRPr/>
          </a:p>
        </p:txBody>
      </p:sp>
      <p:sp>
        <p:nvSpPr>
          <p:cNvPr id="193" name="Google Shape;193;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7" name="Shape 197"/>
        <p:cNvGrpSpPr/>
        <p:nvPr/>
      </p:nvGrpSpPr>
      <p:grpSpPr>
        <a:xfrm>
          <a:off x="0" y="0"/>
          <a:ext cx="0" cy="0"/>
          <a:chOff x="0" y="0"/>
          <a:chExt cx="0" cy="0"/>
        </a:xfrm>
      </p:grpSpPr>
      <p:sp>
        <p:nvSpPr>
          <p:cNvPr id="198" name="Google Shape;198;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9" name="Google Shape;199;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CA"/>
              <a:t>Activity 2</a:t>
            </a:r>
            <a:endParaRPr/>
          </a:p>
          <a:p>
            <a:pPr indent="0" lvl="0" marL="0" rtl="0" algn="l">
              <a:spcBef>
                <a:spcPts val="0"/>
              </a:spcBef>
              <a:spcAft>
                <a:spcPts val="0"/>
              </a:spcAft>
              <a:buNone/>
            </a:pPr>
            <a:r>
              <a:t/>
            </a:r>
            <a:endParaRPr/>
          </a:p>
          <a:p>
            <a:pPr indent="0" lvl="0" marL="0" rtl="0" algn="l">
              <a:spcBef>
                <a:spcPts val="0"/>
              </a:spcBef>
              <a:spcAft>
                <a:spcPts val="0"/>
              </a:spcAft>
              <a:buNone/>
            </a:pPr>
            <a:r>
              <a:rPr lang="en-CA"/>
              <a:t>Scenario-  </a:t>
            </a:r>
            <a:endParaRPr/>
          </a:p>
          <a:p>
            <a:pPr indent="0" lvl="0" marL="0" rtl="0" algn="l">
              <a:spcBef>
                <a:spcPts val="0"/>
              </a:spcBef>
              <a:spcAft>
                <a:spcPts val="0"/>
              </a:spcAft>
              <a:buNone/>
            </a:pPr>
            <a:r>
              <a:rPr lang="en-CA"/>
              <a:t>If you are a new FSL lead, you are told that your school board will continue to participate in the DELF.  You however, have not been part of the DELF before.  What are your questions?  For those of you that have been part of the process, what might be some of the key that a new FSL lead would need to know?</a:t>
            </a:r>
            <a:endParaRPr/>
          </a:p>
          <a:p>
            <a:pPr indent="0" lvl="0" marL="0" rtl="0" algn="l">
              <a:spcBef>
                <a:spcPts val="0"/>
              </a:spcBef>
              <a:spcAft>
                <a:spcPts val="0"/>
              </a:spcAft>
              <a:buNone/>
            </a:pPr>
            <a:r>
              <a:t/>
            </a:r>
            <a:endParaRPr/>
          </a:p>
          <a:p>
            <a:pPr indent="0" lvl="0" marL="0" rtl="0" algn="l">
              <a:spcBef>
                <a:spcPts val="0"/>
              </a:spcBef>
              <a:spcAft>
                <a:spcPts val="0"/>
              </a:spcAft>
              <a:buNone/>
            </a:pPr>
            <a:r>
              <a:rPr lang="en-CA"/>
              <a:t>Debrief:</a:t>
            </a:r>
            <a:endParaRPr/>
          </a:p>
          <a:p>
            <a:pPr indent="-171450" lvl="0" marL="171450" rtl="0" algn="l">
              <a:spcBef>
                <a:spcPts val="0"/>
              </a:spcBef>
              <a:spcAft>
                <a:spcPts val="0"/>
              </a:spcAft>
              <a:buClr>
                <a:schemeClr val="dk1"/>
              </a:buClr>
              <a:buSzPts val="1200"/>
              <a:buFont typeface="Arial"/>
              <a:buChar char="•"/>
            </a:pPr>
            <a:r>
              <a:rPr lang="en-CA"/>
              <a:t>When does the DELF take place?</a:t>
            </a:r>
            <a:endParaRPr/>
          </a:p>
          <a:p>
            <a:pPr indent="-171450" lvl="0" marL="171450" rtl="0" algn="l">
              <a:spcBef>
                <a:spcPts val="0"/>
              </a:spcBef>
              <a:spcAft>
                <a:spcPts val="0"/>
              </a:spcAft>
              <a:buClr>
                <a:schemeClr val="dk1"/>
              </a:buClr>
              <a:buSzPts val="1200"/>
              <a:buFont typeface="Arial"/>
              <a:buChar char="•"/>
            </a:pPr>
            <a:r>
              <a:rPr lang="en-CA"/>
              <a:t>Which DELF Centre will you be working with?</a:t>
            </a:r>
            <a:endParaRPr/>
          </a:p>
          <a:p>
            <a:pPr indent="-171450" lvl="0" marL="171450" rtl="0" algn="l">
              <a:spcBef>
                <a:spcPts val="0"/>
              </a:spcBef>
              <a:spcAft>
                <a:spcPts val="0"/>
              </a:spcAft>
              <a:buClr>
                <a:schemeClr val="dk1"/>
              </a:buClr>
              <a:buSzPts val="1200"/>
              <a:buFont typeface="Arial"/>
              <a:buChar char="•"/>
            </a:pPr>
            <a:r>
              <a:rPr lang="en-CA"/>
              <a:t>How many correcteurs do you have? What is their status?  (end date?)</a:t>
            </a:r>
            <a:endParaRPr/>
          </a:p>
          <a:p>
            <a:pPr indent="-171450" lvl="0" marL="171450" rtl="0" algn="l">
              <a:spcBef>
                <a:spcPts val="0"/>
              </a:spcBef>
              <a:spcAft>
                <a:spcPts val="0"/>
              </a:spcAft>
              <a:buClr>
                <a:schemeClr val="dk1"/>
              </a:buClr>
              <a:buSzPts val="1200"/>
              <a:buFont typeface="Arial"/>
              <a:buChar char="•"/>
            </a:pPr>
            <a:r>
              <a:rPr lang="en-CA"/>
              <a:t>Who ran the session last year?  Do you have a connection to a formateur in your region if you have questions?</a:t>
            </a:r>
            <a:endParaRPr/>
          </a:p>
          <a:p>
            <a:pPr indent="-171450" lvl="0" marL="171450" rtl="0" algn="l">
              <a:spcBef>
                <a:spcPts val="0"/>
              </a:spcBef>
              <a:spcAft>
                <a:spcPts val="0"/>
              </a:spcAft>
              <a:buClr>
                <a:schemeClr val="dk1"/>
              </a:buClr>
              <a:buSzPts val="1200"/>
              <a:buFont typeface="Arial"/>
              <a:buChar char="•"/>
            </a:pPr>
            <a:r>
              <a:rPr lang="en-CA"/>
              <a:t>Where do the students take the test?  Book Early! </a:t>
            </a:r>
            <a:endParaRPr/>
          </a:p>
          <a:p>
            <a:pPr indent="-171450" lvl="0" marL="171450" rtl="0" algn="l">
              <a:spcBef>
                <a:spcPts val="0"/>
              </a:spcBef>
              <a:spcAft>
                <a:spcPts val="0"/>
              </a:spcAft>
              <a:buClr>
                <a:schemeClr val="dk1"/>
              </a:buClr>
              <a:buSzPts val="1200"/>
              <a:buFont typeface="Arial"/>
              <a:buChar char="•"/>
            </a:pPr>
            <a:r>
              <a:rPr lang="en-CA"/>
              <a:t>What technical requirements do I need?</a:t>
            </a:r>
            <a:endParaRPr/>
          </a:p>
          <a:p>
            <a:pPr indent="-171450" lvl="0" marL="171450" rtl="0" algn="l">
              <a:spcBef>
                <a:spcPts val="0"/>
              </a:spcBef>
              <a:spcAft>
                <a:spcPts val="0"/>
              </a:spcAft>
              <a:buClr>
                <a:schemeClr val="dk1"/>
              </a:buClr>
              <a:buSzPts val="1200"/>
              <a:buFont typeface="Arial"/>
              <a:buChar char="•"/>
            </a:pPr>
            <a:r>
              <a:rPr lang="en-CA"/>
              <a:t>What scheduling perimeters are there?</a:t>
            </a:r>
            <a:endParaRPr/>
          </a:p>
          <a:p>
            <a:pPr indent="-171450" lvl="0" marL="171450" rtl="0" algn="l">
              <a:spcBef>
                <a:spcPts val="0"/>
              </a:spcBef>
              <a:spcAft>
                <a:spcPts val="0"/>
              </a:spcAft>
              <a:buClr>
                <a:schemeClr val="dk1"/>
              </a:buClr>
              <a:buSzPts val="1200"/>
              <a:buFont typeface="Arial"/>
              <a:buChar char="•"/>
            </a:pPr>
            <a:r>
              <a:rPr lang="en-CA"/>
              <a:t>Are there specific rules for when each level can be tested?</a:t>
            </a:r>
            <a:endParaRPr/>
          </a:p>
          <a:p>
            <a:pPr indent="-171450" lvl="0" marL="171450" rtl="0" algn="l">
              <a:spcBef>
                <a:spcPts val="0"/>
              </a:spcBef>
              <a:spcAft>
                <a:spcPts val="0"/>
              </a:spcAft>
              <a:buClr>
                <a:schemeClr val="dk1"/>
              </a:buClr>
              <a:buSzPts val="1200"/>
              <a:buFont typeface="Arial"/>
              <a:buChar char="•"/>
            </a:pPr>
            <a:r>
              <a:rPr lang="en-CA"/>
              <a:t>What communication is sent out?  Through whom? (Parent and Principal)</a:t>
            </a:r>
            <a:endParaRPr/>
          </a:p>
          <a:p>
            <a:pPr indent="-171450" lvl="0" marL="171450" rtl="0" algn="l">
              <a:spcBef>
                <a:spcPts val="0"/>
              </a:spcBef>
              <a:spcAft>
                <a:spcPts val="0"/>
              </a:spcAft>
              <a:buClr>
                <a:schemeClr val="dk1"/>
              </a:buClr>
              <a:buSzPts val="1200"/>
              <a:buFont typeface="Arial"/>
              <a:buChar char="•"/>
            </a:pPr>
            <a:r>
              <a:rPr lang="en-CA"/>
              <a:t>How much does this cost?  Where do we get the funds?</a:t>
            </a:r>
            <a:endParaRPr/>
          </a:p>
          <a:p>
            <a:pPr indent="-171450" lvl="0" marL="171450" rtl="0" algn="l">
              <a:spcBef>
                <a:spcPts val="0"/>
              </a:spcBef>
              <a:spcAft>
                <a:spcPts val="0"/>
              </a:spcAft>
              <a:buClr>
                <a:schemeClr val="dk1"/>
              </a:buClr>
              <a:buSzPts val="1200"/>
              <a:buFont typeface="Arial"/>
              <a:buChar char="•"/>
            </a:pPr>
            <a:r>
              <a:rPr lang="en-CA"/>
              <a:t>How many students challenged the DELF last year? How many this year? What grade are the students in?</a:t>
            </a:r>
            <a:endParaRPr/>
          </a:p>
          <a:p>
            <a:pPr indent="0" lvl="0" marL="0" rtl="0" algn="l">
              <a:spcBef>
                <a:spcPts val="0"/>
              </a:spcBef>
              <a:spcAft>
                <a:spcPts val="0"/>
              </a:spcAft>
              <a:buNone/>
            </a:pPr>
            <a:r>
              <a:t/>
            </a:r>
            <a:endParaRPr/>
          </a:p>
        </p:txBody>
      </p:sp>
      <p:sp>
        <p:nvSpPr>
          <p:cNvPr id="200" name="Google Shape;200;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4" name="Shape 204"/>
        <p:cNvGrpSpPr/>
        <p:nvPr/>
      </p:nvGrpSpPr>
      <p:grpSpPr>
        <a:xfrm>
          <a:off x="0" y="0"/>
          <a:ext cx="0" cy="0"/>
          <a:chOff x="0" y="0"/>
          <a:chExt cx="0" cy="0"/>
        </a:xfrm>
      </p:grpSpPr>
      <p:sp>
        <p:nvSpPr>
          <p:cNvPr id="205" name="Google Shape;205;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6" name="Google Shape;206;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CA" sz="1200">
                <a:solidFill>
                  <a:schemeClr val="dk1"/>
                </a:solidFill>
                <a:latin typeface="Calibri"/>
                <a:ea typeface="Calibri"/>
                <a:cs typeface="Calibri"/>
                <a:sym typeface="Calibri"/>
              </a:rPr>
              <a:t>The Ontario CEFR initiatives page can be found at the link provided on the screen.  The purpose of this website is to share professional learning materials from past CEFR provincial initiatives with Ontario's English-language school boards, to support effective planning, instruction and assessment in </a:t>
            </a:r>
            <a:r>
              <a:rPr b="1" i="0" lang="en-CA" sz="1200">
                <a:solidFill>
                  <a:schemeClr val="dk1"/>
                </a:solidFill>
                <a:latin typeface="Calibri"/>
                <a:ea typeface="Calibri"/>
                <a:cs typeface="Calibri"/>
                <a:sym typeface="Calibri"/>
              </a:rPr>
              <a:t>French as a Second Language (FSL)</a:t>
            </a:r>
            <a:r>
              <a:rPr b="0" i="0" lang="en-CA" sz="1200">
                <a:solidFill>
                  <a:schemeClr val="dk1"/>
                </a:solidFill>
                <a:latin typeface="Calibri"/>
                <a:ea typeface="Calibri"/>
                <a:cs typeface="Calibri"/>
                <a:sym typeface="Calibri"/>
              </a:rPr>
              <a:t> programs.</a:t>
            </a:r>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b="1" lang="en-CA"/>
              <a:t>https://sites.google.com/teltgafe.com/cefr-ontario</a:t>
            </a:r>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rPr b="0" i="0" lang="en-CA" sz="1200">
                <a:solidFill>
                  <a:schemeClr val="dk1"/>
                </a:solidFill>
                <a:latin typeface="Calibri"/>
                <a:ea typeface="Calibri"/>
                <a:cs typeface="Calibri"/>
                <a:sym typeface="Calibri"/>
              </a:rPr>
              <a:t>On the website, you will find the co-created "continuum of implementation" document and an important description of its context. This document has been very well received throughout school boards in Ontario and is available in your download document pod.  So let’s take a closer look.</a:t>
            </a:r>
            <a:endParaRPr/>
          </a:p>
          <a:p>
            <a:pPr indent="0" lvl="0" marL="0" rtl="0" algn="l">
              <a:spcBef>
                <a:spcPts val="0"/>
              </a:spcBef>
              <a:spcAft>
                <a:spcPts val="0"/>
              </a:spcAft>
              <a:buNone/>
            </a:pPr>
            <a:r>
              <a:t/>
            </a:r>
            <a:endParaRPr/>
          </a:p>
        </p:txBody>
      </p:sp>
      <p:sp>
        <p:nvSpPr>
          <p:cNvPr id="207" name="Google Shape;207;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3" name="Shape 213"/>
        <p:cNvGrpSpPr/>
        <p:nvPr/>
      </p:nvGrpSpPr>
      <p:grpSpPr>
        <a:xfrm>
          <a:off x="0" y="0"/>
          <a:ext cx="0" cy="0"/>
          <a:chOff x="0" y="0"/>
          <a:chExt cx="0" cy="0"/>
        </a:xfrm>
      </p:grpSpPr>
      <p:sp>
        <p:nvSpPr>
          <p:cNvPr id="214" name="Google Shape;214;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5" name="Google Shape;215;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0" i="0" lang="en-CA" sz="1200" u="none" strike="noStrike">
                <a:solidFill>
                  <a:schemeClr val="dk1"/>
                </a:solidFill>
                <a:latin typeface="Calibri"/>
                <a:ea typeface="Calibri"/>
                <a:cs typeface="Calibri"/>
                <a:sym typeface="Calibri"/>
              </a:rPr>
              <a:t>The continuum was co-created by participants in a provincial webinar in June 2016, with the intent to describe more clearly and more coherently their current practice, and set objectives and priorities for upcoming professional learning inspired by the CEFR. Professional learning related to the CEFR has been underway in all Ontario school boards since 2010. </a:t>
            </a:r>
            <a:endParaRPr/>
          </a:p>
          <a:p>
            <a:pPr indent="0" lvl="0" marL="0" marR="0" rtl="0" algn="l">
              <a:lnSpc>
                <a:spcPct val="100000"/>
              </a:lnSpc>
              <a:spcBef>
                <a:spcPts val="0"/>
              </a:spcBef>
              <a:spcAft>
                <a:spcPts val="0"/>
              </a:spcAft>
              <a:buClr>
                <a:schemeClr val="dk1"/>
              </a:buClr>
              <a:buSzPts val="1200"/>
              <a:buFont typeface="Calibri"/>
              <a:buNone/>
            </a:pPr>
            <a:r>
              <a:t/>
            </a:r>
            <a:endParaRPr b="0" i="0" sz="1200" u="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b="0" i="0" lang="en-CA" sz="1200" u="none" strike="noStrike">
                <a:solidFill>
                  <a:schemeClr val="dk1"/>
                </a:solidFill>
                <a:latin typeface="Calibri"/>
                <a:ea typeface="Calibri"/>
                <a:cs typeface="Calibri"/>
                <a:sym typeface="Calibri"/>
              </a:rPr>
              <a:t>Here are the key components-  (on screen)</a:t>
            </a:r>
            <a:endParaRPr/>
          </a:p>
          <a:p>
            <a:pPr indent="0" lvl="0" marL="0" marR="0" rtl="0" algn="l">
              <a:lnSpc>
                <a:spcPct val="100000"/>
              </a:lnSpc>
              <a:spcBef>
                <a:spcPts val="0"/>
              </a:spcBef>
              <a:spcAft>
                <a:spcPts val="0"/>
              </a:spcAft>
              <a:buClr>
                <a:schemeClr val="dk1"/>
              </a:buClr>
              <a:buSzPts val="1200"/>
              <a:buFont typeface="Calibri"/>
              <a:buNone/>
            </a:pPr>
            <a:r>
              <a:t/>
            </a:r>
            <a:endParaRPr b="0" i="0" sz="1200" u="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b="0" i="0" lang="en-CA" sz="1200" u="none" strike="noStrike">
                <a:solidFill>
                  <a:schemeClr val="dk1"/>
                </a:solidFill>
                <a:latin typeface="Calibri"/>
                <a:ea typeface="Calibri"/>
                <a:cs typeface="Calibri"/>
                <a:sym typeface="Calibri"/>
              </a:rPr>
              <a:t>The continuum of implementation is available in both English and French and can be adapted and refined based on the users needs. The chart was created keeping in mind that many important stakeholders in supporting effective FSL classroom practices may not themselves have training in the CEFR or speak French.  </a:t>
            </a:r>
            <a:endParaRPr/>
          </a:p>
        </p:txBody>
      </p:sp>
      <p:sp>
        <p:nvSpPr>
          <p:cNvPr id="216" name="Google Shape;216;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0" name="Shape 220"/>
        <p:cNvGrpSpPr/>
        <p:nvPr/>
      </p:nvGrpSpPr>
      <p:grpSpPr>
        <a:xfrm>
          <a:off x="0" y="0"/>
          <a:ext cx="0" cy="0"/>
          <a:chOff x="0" y="0"/>
          <a:chExt cx="0" cy="0"/>
        </a:xfrm>
      </p:grpSpPr>
      <p:sp>
        <p:nvSpPr>
          <p:cNvPr id="221" name="Google Shape;221;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2" name="Google Shape;222;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CA"/>
              <a:t>Let’s take a closer look at each part. The first component focuses on responding to the following key concepts:</a:t>
            </a:r>
            <a:endParaRPr/>
          </a:p>
          <a:p>
            <a:pPr indent="-171450" lvl="1" marL="628650" rtl="0" algn="l">
              <a:spcBef>
                <a:spcPts val="0"/>
              </a:spcBef>
              <a:spcAft>
                <a:spcPts val="0"/>
              </a:spcAft>
              <a:buClr>
                <a:schemeClr val="dk1"/>
              </a:buClr>
              <a:buSzPts val="1200"/>
              <a:buFont typeface="Arial"/>
              <a:buChar char="•"/>
            </a:pPr>
            <a:r>
              <a:rPr lang="en-CA"/>
              <a:t>Language use presented “on demand”.</a:t>
            </a:r>
            <a:endParaRPr/>
          </a:p>
          <a:p>
            <a:pPr indent="-171450" lvl="1" marL="628650" rtl="0" algn="l">
              <a:spcBef>
                <a:spcPts val="0"/>
              </a:spcBef>
              <a:spcAft>
                <a:spcPts val="0"/>
              </a:spcAft>
              <a:buClr>
                <a:schemeClr val="dk1"/>
              </a:buClr>
              <a:buSzPts val="1200"/>
              <a:buFont typeface="Arial"/>
              <a:buChar char="•"/>
            </a:pPr>
            <a:r>
              <a:rPr lang="en-CA"/>
              <a:t>Communication as a social agent</a:t>
            </a:r>
            <a:endParaRPr/>
          </a:p>
          <a:p>
            <a:pPr indent="-171450" lvl="1" marL="628650" rtl="0" algn="l">
              <a:spcBef>
                <a:spcPts val="0"/>
              </a:spcBef>
              <a:spcAft>
                <a:spcPts val="0"/>
              </a:spcAft>
              <a:buClr>
                <a:schemeClr val="dk1"/>
              </a:buClr>
              <a:buSzPts val="1200"/>
              <a:buFont typeface="Arial"/>
              <a:buChar char="•"/>
            </a:pPr>
            <a:r>
              <a:rPr lang="en-CA"/>
              <a:t>Backwards planning based on authentic situations.</a:t>
            </a:r>
            <a:endParaRPr/>
          </a:p>
          <a:p>
            <a:pPr indent="-171450" lvl="1" marL="628650" rtl="0" algn="l">
              <a:spcBef>
                <a:spcPts val="0"/>
              </a:spcBef>
              <a:spcAft>
                <a:spcPts val="0"/>
              </a:spcAft>
              <a:buClr>
                <a:schemeClr val="dk1"/>
              </a:buClr>
              <a:buSzPts val="1200"/>
              <a:buFont typeface="Arial"/>
              <a:buChar char="•"/>
            </a:pPr>
            <a:r>
              <a:rPr lang="en-CA"/>
              <a:t>The use of action-oriented tasks.</a:t>
            </a:r>
            <a:endParaRPr/>
          </a:p>
          <a:p>
            <a:pPr indent="-95250" lvl="1" marL="628650" rtl="0" algn="l">
              <a:spcBef>
                <a:spcPts val="0"/>
              </a:spcBef>
              <a:spcAft>
                <a:spcPts val="0"/>
              </a:spcAft>
              <a:buClr>
                <a:schemeClr val="dk1"/>
              </a:buClr>
              <a:buSzPts val="1200"/>
              <a:buFont typeface="Arial"/>
              <a:buNone/>
            </a:pPr>
            <a:r>
              <a:t/>
            </a:r>
            <a:endParaRPr/>
          </a:p>
          <a:p>
            <a:pPr indent="0" lvl="0" marL="0" rtl="0" algn="l">
              <a:spcBef>
                <a:spcPts val="0"/>
              </a:spcBef>
              <a:spcAft>
                <a:spcPts val="0"/>
              </a:spcAft>
              <a:buClr>
                <a:schemeClr val="dk1"/>
              </a:buClr>
              <a:buSzPts val="1200"/>
              <a:buFont typeface="Arial"/>
              <a:buNone/>
            </a:pPr>
            <a:r>
              <a:rPr lang="en-CA"/>
              <a:t>Component 2-</a:t>
            </a:r>
            <a:endParaRPr/>
          </a:p>
          <a:p>
            <a:pPr indent="-171450" lvl="1" marL="628650" rtl="0" algn="l">
              <a:spcBef>
                <a:spcPts val="0"/>
              </a:spcBef>
              <a:spcAft>
                <a:spcPts val="0"/>
              </a:spcAft>
              <a:buClr>
                <a:schemeClr val="dk1"/>
              </a:buClr>
              <a:buSzPts val="1200"/>
              <a:buFont typeface="Arial"/>
              <a:buChar char="•"/>
            </a:pPr>
            <a:r>
              <a:rPr lang="en-CA"/>
              <a:t>Success criteria, and feedback focused on the quality of student’s French</a:t>
            </a:r>
            <a:endParaRPr/>
          </a:p>
          <a:p>
            <a:pPr indent="-171450" lvl="1" marL="628650" rtl="0" algn="l">
              <a:spcBef>
                <a:spcPts val="0"/>
              </a:spcBef>
              <a:spcAft>
                <a:spcPts val="0"/>
              </a:spcAft>
              <a:buClr>
                <a:schemeClr val="dk1"/>
              </a:buClr>
              <a:buSzPts val="1200"/>
              <a:buFont typeface="Arial"/>
              <a:buChar char="•"/>
            </a:pPr>
            <a:r>
              <a:rPr lang="en-CA"/>
              <a:t>Providing feedback in regard to the development of linguistic, pragmatic and sociolinguistic competences.</a:t>
            </a:r>
            <a:endParaRPr/>
          </a:p>
          <a:p>
            <a:pPr indent="0" lvl="1" marL="457200" rtl="0" algn="l">
              <a:spcBef>
                <a:spcPts val="0"/>
              </a:spcBef>
              <a:spcAft>
                <a:spcPts val="0"/>
              </a:spcAft>
              <a:buClr>
                <a:schemeClr val="dk1"/>
              </a:buClr>
              <a:buSzPts val="1200"/>
              <a:buFont typeface="Arial"/>
              <a:buNone/>
            </a:pPr>
            <a:r>
              <a:t/>
            </a:r>
            <a:endParaRPr/>
          </a:p>
          <a:p>
            <a:pPr indent="0" lvl="0" marL="0" rtl="0" algn="l">
              <a:spcBef>
                <a:spcPts val="0"/>
              </a:spcBef>
              <a:spcAft>
                <a:spcPts val="0"/>
              </a:spcAft>
              <a:buClr>
                <a:schemeClr val="dk1"/>
              </a:buClr>
              <a:buSzPts val="1200"/>
              <a:buFont typeface="Arial"/>
              <a:buNone/>
            </a:pPr>
            <a:r>
              <a:rPr lang="en-CA"/>
              <a:t>Component 3-</a:t>
            </a:r>
            <a:endParaRPr/>
          </a:p>
          <a:p>
            <a:pPr indent="-171450" lvl="1" marL="628650" rtl="0" algn="l">
              <a:spcBef>
                <a:spcPts val="0"/>
              </a:spcBef>
              <a:spcAft>
                <a:spcPts val="0"/>
              </a:spcAft>
              <a:buClr>
                <a:schemeClr val="dk1"/>
              </a:buClr>
              <a:buSzPts val="1200"/>
              <a:buFont typeface="Arial"/>
              <a:buChar char="•"/>
            </a:pPr>
            <a:r>
              <a:rPr lang="en-CA"/>
              <a:t>Creating spontaneous conversation.</a:t>
            </a:r>
            <a:endParaRPr/>
          </a:p>
          <a:p>
            <a:pPr indent="-171450" lvl="1" marL="628650" rtl="0" algn="l">
              <a:spcBef>
                <a:spcPts val="0"/>
              </a:spcBef>
              <a:spcAft>
                <a:spcPts val="0"/>
              </a:spcAft>
              <a:buClr>
                <a:schemeClr val="dk1"/>
              </a:buClr>
              <a:buSzPts val="1200"/>
              <a:buFont typeface="Arial"/>
              <a:buChar char="•"/>
            </a:pPr>
            <a:r>
              <a:rPr lang="en-CA"/>
              <a:t>Creating student centered classroom.</a:t>
            </a:r>
            <a:endParaRPr/>
          </a:p>
          <a:p>
            <a:pPr indent="-171450" lvl="1" marL="628650" rtl="0" algn="l">
              <a:spcBef>
                <a:spcPts val="0"/>
              </a:spcBef>
              <a:spcAft>
                <a:spcPts val="0"/>
              </a:spcAft>
              <a:buClr>
                <a:schemeClr val="dk1"/>
              </a:buClr>
              <a:buSzPts val="1200"/>
              <a:buFont typeface="Arial"/>
              <a:buChar char="•"/>
            </a:pPr>
            <a:r>
              <a:rPr lang="en-CA"/>
              <a:t>Application of language learned in new and familiar contexts.</a:t>
            </a:r>
            <a:endParaRPr/>
          </a:p>
          <a:p>
            <a:pPr indent="-95250" lvl="1" marL="628650" rtl="0" algn="l">
              <a:spcBef>
                <a:spcPts val="0"/>
              </a:spcBef>
              <a:spcAft>
                <a:spcPts val="0"/>
              </a:spcAft>
              <a:buClr>
                <a:schemeClr val="dk1"/>
              </a:buClr>
              <a:buSzPts val="1200"/>
              <a:buFont typeface="Arial"/>
              <a:buNone/>
            </a:pPr>
            <a:r>
              <a:t/>
            </a:r>
            <a:endParaRPr/>
          </a:p>
          <a:p>
            <a:pPr indent="0" lvl="0" marL="0" rtl="0" algn="l">
              <a:spcBef>
                <a:spcPts val="0"/>
              </a:spcBef>
              <a:spcAft>
                <a:spcPts val="0"/>
              </a:spcAft>
              <a:buClr>
                <a:schemeClr val="dk1"/>
              </a:buClr>
              <a:buSzPts val="1200"/>
              <a:buFont typeface="Arial"/>
              <a:buNone/>
            </a:pPr>
            <a:r>
              <a:rPr lang="en-CA"/>
              <a:t> Finally, Component 4-</a:t>
            </a:r>
            <a:endParaRPr/>
          </a:p>
          <a:p>
            <a:pPr indent="-171450" lvl="1" marL="628650" rtl="0" algn="l">
              <a:spcBef>
                <a:spcPts val="0"/>
              </a:spcBef>
              <a:spcAft>
                <a:spcPts val="0"/>
              </a:spcAft>
              <a:buClr>
                <a:schemeClr val="dk1"/>
              </a:buClr>
              <a:buSzPts val="1200"/>
              <a:buFont typeface="Arial"/>
              <a:buChar char="•"/>
            </a:pPr>
            <a:r>
              <a:rPr lang="en-CA"/>
              <a:t>The use of common language to describe progress.</a:t>
            </a:r>
            <a:endParaRPr/>
          </a:p>
          <a:p>
            <a:pPr indent="-171450" lvl="1" marL="628650" rtl="0" algn="l">
              <a:spcBef>
                <a:spcPts val="0"/>
              </a:spcBef>
              <a:spcAft>
                <a:spcPts val="0"/>
              </a:spcAft>
              <a:buClr>
                <a:schemeClr val="dk1"/>
              </a:buClr>
              <a:buSzPts val="1200"/>
              <a:buFont typeface="Arial"/>
              <a:buChar char="•"/>
            </a:pPr>
            <a:r>
              <a:rPr lang="en-CA"/>
              <a:t>Students setting goals for themselves.</a:t>
            </a:r>
            <a:endParaRPr/>
          </a:p>
          <a:p>
            <a:pPr indent="-171450" lvl="1" marL="628650" rtl="0" algn="l">
              <a:spcBef>
                <a:spcPts val="0"/>
              </a:spcBef>
              <a:spcAft>
                <a:spcPts val="0"/>
              </a:spcAft>
              <a:buClr>
                <a:schemeClr val="dk1"/>
              </a:buClr>
              <a:buSzPts val="1200"/>
              <a:buFont typeface="Arial"/>
              <a:buChar char="•"/>
            </a:pPr>
            <a:r>
              <a:rPr lang="en-CA"/>
              <a:t>Goals informing learning opportunities.</a:t>
            </a:r>
            <a:endParaRPr/>
          </a:p>
        </p:txBody>
      </p:sp>
      <p:sp>
        <p:nvSpPr>
          <p:cNvPr id="223" name="Google Shape;223;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9" name="Shape 229"/>
        <p:cNvGrpSpPr/>
        <p:nvPr/>
      </p:nvGrpSpPr>
      <p:grpSpPr>
        <a:xfrm>
          <a:off x="0" y="0"/>
          <a:ext cx="0" cy="0"/>
          <a:chOff x="0" y="0"/>
          <a:chExt cx="0" cy="0"/>
        </a:xfrm>
      </p:grpSpPr>
      <p:sp>
        <p:nvSpPr>
          <p:cNvPr id="230" name="Google Shape;230;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1" name="Google Shape;231;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CA"/>
              <a:t>Schools boards have had a very positive response to the continuum of implementation.  Here are some social media posts that represent how they are using this tool. (click to reveal)</a:t>
            </a:r>
            <a:endParaRPr/>
          </a:p>
          <a:p>
            <a:pPr indent="0" lvl="0" marL="0" rtl="0" algn="l">
              <a:spcBef>
                <a:spcPts val="0"/>
              </a:spcBef>
              <a:spcAft>
                <a:spcPts val="0"/>
              </a:spcAft>
              <a:buNone/>
            </a:pPr>
            <a:r>
              <a:t/>
            </a:r>
            <a:endParaRPr/>
          </a:p>
          <a:p>
            <a:pPr indent="0" lvl="0" marL="0" rtl="0" algn="l">
              <a:spcBef>
                <a:spcPts val="0"/>
              </a:spcBef>
              <a:spcAft>
                <a:spcPts val="0"/>
              </a:spcAft>
              <a:buNone/>
            </a:pPr>
            <a:r>
              <a:rPr lang="en-CA"/>
              <a:t>On the Ontario CEFR initiatives website each of the 4 components of the continuum have been broken down to include activities that the province offered during CEFR provincial seminars for your use and can be adapted easily to suit your school board’s needs. </a:t>
            </a:r>
            <a:endParaRPr/>
          </a:p>
          <a:p>
            <a:pPr indent="0" lvl="0" marL="0" rtl="0" algn="l">
              <a:spcBef>
                <a:spcPts val="0"/>
              </a:spcBef>
              <a:spcAft>
                <a:spcPts val="0"/>
              </a:spcAft>
              <a:buNone/>
            </a:pPr>
            <a:r>
              <a:t/>
            </a:r>
            <a:endParaRPr/>
          </a:p>
          <a:p>
            <a:pPr indent="0" lvl="0" marL="0" rtl="0" algn="l">
              <a:spcBef>
                <a:spcPts val="0"/>
              </a:spcBef>
              <a:spcAft>
                <a:spcPts val="0"/>
              </a:spcAft>
              <a:buNone/>
            </a:pPr>
            <a:r>
              <a:rPr lang="en-CA"/>
              <a:t>Ultimately, the continuum is an effective tool for the collection and analysis of school board data</a:t>
            </a:r>
            <a:endParaRPr/>
          </a:p>
          <a:p>
            <a:pPr indent="0" lvl="0" marL="0" rtl="0" algn="l">
              <a:spcBef>
                <a:spcPts val="0"/>
              </a:spcBef>
              <a:spcAft>
                <a:spcPts val="0"/>
              </a:spcAft>
              <a:buNone/>
            </a:pPr>
            <a:r>
              <a:rPr lang="en-CA"/>
              <a:t>regarding evidence of implementation of second language pedagogy.  </a:t>
            </a:r>
            <a:endParaRPr/>
          </a:p>
          <a:p>
            <a:pPr indent="0" lvl="0" marL="0" rtl="0" algn="l">
              <a:spcBef>
                <a:spcPts val="0"/>
              </a:spcBef>
              <a:spcAft>
                <a:spcPts val="0"/>
              </a:spcAft>
              <a:buNone/>
            </a:pPr>
            <a:r>
              <a:t/>
            </a:r>
            <a:endParaRPr/>
          </a:p>
          <a:p>
            <a:pPr indent="0" lvl="0" marL="0" rtl="0" algn="l">
              <a:spcBef>
                <a:spcPts val="0"/>
              </a:spcBef>
              <a:spcAft>
                <a:spcPts val="0"/>
              </a:spcAft>
              <a:buNone/>
            </a:pPr>
            <a:r>
              <a:rPr lang="en-CA"/>
              <a:t>How might you use the continuum in your school boards to support your board FSL three year plan?</a:t>
            </a:r>
            <a:endParaRPr/>
          </a:p>
        </p:txBody>
      </p:sp>
      <p:sp>
        <p:nvSpPr>
          <p:cNvPr id="232" name="Google Shape;232;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Google Shape;9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5" name="Google Shape;95;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CA"/>
              <a:t>Recognition of traditional territory:</a:t>
            </a:r>
            <a:endParaRPr/>
          </a:p>
          <a:p>
            <a:pPr indent="0" lvl="0" marL="0" rtl="0" algn="l">
              <a:spcBef>
                <a:spcPts val="0"/>
              </a:spcBef>
              <a:spcAft>
                <a:spcPts val="0"/>
              </a:spcAft>
              <a:buNone/>
            </a:pPr>
            <a:r>
              <a:t/>
            </a:r>
            <a:endParaRPr/>
          </a:p>
          <a:p>
            <a:pPr indent="0" lvl="0" marL="0" rtl="0" algn="l">
              <a:spcBef>
                <a:spcPts val="0"/>
              </a:spcBef>
              <a:spcAft>
                <a:spcPts val="0"/>
              </a:spcAft>
              <a:buNone/>
            </a:pPr>
            <a:r>
              <a:rPr lang="en-CA"/>
              <a:t> </a:t>
            </a:r>
            <a:endParaRPr/>
          </a:p>
          <a:p>
            <a:pPr indent="0" lvl="0" marL="0" rtl="0" algn="l">
              <a:spcBef>
                <a:spcPts val="0"/>
              </a:spcBef>
              <a:spcAft>
                <a:spcPts val="0"/>
              </a:spcAft>
              <a:buNone/>
            </a:pPr>
            <a:r>
              <a:t/>
            </a:r>
            <a:endParaRPr/>
          </a:p>
        </p:txBody>
      </p:sp>
      <p:sp>
        <p:nvSpPr>
          <p:cNvPr id="96" name="Google Shape;96;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2" name="Shape 242"/>
        <p:cNvGrpSpPr/>
        <p:nvPr/>
      </p:nvGrpSpPr>
      <p:grpSpPr>
        <a:xfrm>
          <a:off x="0" y="0"/>
          <a:ext cx="0" cy="0"/>
          <a:chOff x="0" y="0"/>
          <a:chExt cx="0" cy="0"/>
        </a:xfrm>
      </p:grpSpPr>
      <p:sp>
        <p:nvSpPr>
          <p:cNvPr id="243" name="Google Shape;243;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4" name="Google Shape;244;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CA"/>
              <a:t>Activity 3</a:t>
            </a:r>
            <a:endParaRPr/>
          </a:p>
          <a:p>
            <a:pPr indent="0" lvl="0" marL="0" rtl="0" algn="l">
              <a:spcBef>
                <a:spcPts val="0"/>
              </a:spcBef>
              <a:spcAft>
                <a:spcPts val="0"/>
              </a:spcAft>
              <a:buNone/>
            </a:pPr>
            <a:r>
              <a:rPr lang="en-CA"/>
              <a:t>Group brainstorm</a:t>
            </a:r>
            <a:endParaRPr/>
          </a:p>
          <a:p>
            <a:pPr indent="-228600" lvl="0" marL="228600" rtl="0" algn="l">
              <a:spcBef>
                <a:spcPts val="0"/>
              </a:spcBef>
              <a:spcAft>
                <a:spcPts val="0"/>
              </a:spcAft>
              <a:buClr>
                <a:schemeClr val="dk1"/>
              </a:buClr>
              <a:buSzPts val="1200"/>
              <a:buFont typeface="Calibri"/>
              <a:buAutoNum type="arabicParenR"/>
            </a:pPr>
            <a:r>
              <a:rPr lang="en-CA"/>
              <a:t>How might you use the continuum to inform professional learning?</a:t>
            </a:r>
            <a:endParaRPr/>
          </a:p>
          <a:p>
            <a:pPr indent="-228600" lvl="0" marL="228600" rtl="0" algn="l">
              <a:spcBef>
                <a:spcPts val="0"/>
              </a:spcBef>
              <a:spcAft>
                <a:spcPts val="0"/>
              </a:spcAft>
              <a:buClr>
                <a:schemeClr val="dk1"/>
              </a:buClr>
              <a:buSzPts val="1200"/>
              <a:buFont typeface="Calibri"/>
              <a:buAutoNum type="arabicParenR"/>
            </a:pPr>
            <a:r>
              <a:rPr lang="en-CA"/>
              <a:t>How might you use the continuum to inform your three year FSL plan?</a:t>
            </a:r>
            <a:endParaRPr/>
          </a:p>
        </p:txBody>
      </p:sp>
      <p:sp>
        <p:nvSpPr>
          <p:cNvPr id="245" name="Google Shape;245;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9" name="Shape 249"/>
        <p:cNvGrpSpPr/>
        <p:nvPr/>
      </p:nvGrpSpPr>
      <p:grpSpPr>
        <a:xfrm>
          <a:off x="0" y="0"/>
          <a:ext cx="0" cy="0"/>
          <a:chOff x="0" y="0"/>
          <a:chExt cx="0" cy="0"/>
        </a:xfrm>
      </p:grpSpPr>
      <p:sp>
        <p:nvSpPr>
          <p:cNvPr id="250" name="Google Shape;250;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1" name="Google Shape;251;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2" name="Google Shape;252;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Google Shape;10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2" name="Google Shape;102;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 name="Google Shape;103;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Google Shape;109;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0" name="Google Shape;110;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CA"/>
              <a:t>This session is to ensure that as a new FSL lead in your board, you are aware of the CEFR, the DELF, and the Ontario DELF Centre” Many boards in Ontario are participating in the DELF this year, so there is a very real chance that you may be running the DELF testing session, not perhaps feeling confident about all of the moving parts.  </a:t>
            </a:r>
            <a:endParaRPr/>
          </a:p>
        </p:txBody>
      </p:sp>
      <p:sp>
        <p:nvSpPr>
          <p:cNvPr id="111" name="Google Shape;111;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Google Shape;11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7" name="Google Shape;117;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CA" sz="1200">
                <a:solidFill>
                  <a:schemeClr val="dk1"/>
                </a:solidFill>
                <a:latin typeface="Calibri"/>
                <a:ea typeface="Calibri"/>
                <a:cs typeface="Calibri"/>
                <a:sym typeface="Calibri"/>
              </a:rPr>
              <a:t>As an FSL lead, you may have heard of the Common European Framework of Reference or the CEFR.  But what is it?  Why does it matter for French as a second language learners?  </a:t>
            </a:r>
            <a:endParaRPr/>
          </a:p>
          <a:p>
            <a:pPr indent="0" lvl="0" marL="0" rtl="0" algn="l">
              <a:spcBef>
                <a:spcPts val="0"/>
              </a:spcBef>
              <a:spcAft>
                <a:spcPts val="0"/>
              </a:spcAft>
              <a:buNone/>
            </a:pPr>
            <a:r>
              <a:rPr lang="en-CA" sz="1200">
                <a:solidFill>
                  <a:schemeClr val="dk1"/>
                </a:solidFill>
                <a:latin typeface="Calibri"/>
                <a:ea typeface="Calibri"/>
                <a:cs typeface="Calibri"/>
                <a:sym typeface="Calibri"/>
              </a:rPr>
              <a:t> </a:t>
            </a:r>
            <a:endParaRPr/>
          </a:p>
          <a:p>
            <a:pPr indent="0" lvl="0" marL="0" rtl="0" algn="l">
              <a:spcBef>
                <a:spcPts val="0"/>
              </a:spcBef>
              <a:spcAft>
                <a:spcPts val="0"/>
              </a:spcAft>
              <a:buNone/>
            </a:pPr>
            <a:r>
              <a:rPr lang="en-CA" sz="1200">
                <a:solidFill>
                  <a:schemeClr val="dk1"/>
                </a:solidFill>
                <a:latin typeface="Calibri"/>
                <a:ea typeface="Calibri"/>
                <a:cs typeface="Calibri"/>
                <a:sym typeface="Calibri"/>
              </a:rPr>
              <a:t>Different learners have different levels of language ability, but opinions on the level of language can be quite subjective. There needs to be a clear objective way to describe language skills.  This is what the CEFR provides.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CA" sz="1200">
                <a:solidFill>
                  <a:schemeClr val="dk1"/>
                </a:solidFill>
                <a:latin typeface="Calibri"/>
                <a:ea typeface="Calibri"/>
                <a:cs typeface="Calibri"/>
                <a:sym typeface="Calibri"/>
              </a:rPr>
              <a:t> </a:t>
            </a:r>
            <a:endParaRPr/>
          </a:p>
          <a:p>
            <a:pPr indent="0" lvl="0" marL="0" marR="0" rtl="0" algn="l">
              <a:lnSpc>
                <a:spcPct val="100000"/>
              </a:lnSpc>
              <a:spcBef>
                <a:spcPts val="0"/>
              </a:spcBef>
              <a:spcAft>
                <a:spcPts val="0"/>
              </a:spcAft>
              <a:buClr>
                <a:schemeClr val="dk1"/>
              </a:buClr>
              <a:buSzPts val="1200"/>
              <a:buFont typeface="Calibri"/>
              <a:buNone/>
            </a:pPr>
            <a:r>
              <a:rPr lang="en-CA" sz="1200">
                <a:solidFill>
                  <a:schemeClr val="dk1"/>
                </a:solidFill>
                <a:latin typeface="Calibri"/>
                <a:ea typeface="Calibri"/>
                <a:cs typeface="Calibri"/>
                <a:sym typeface="Calibri"/>
              </a:rPr>
              <a:t>In Ontario, the CEFR presents a framework to inform practices for instruction and assessment for and as learning in the acquisition of any language.  As always, the Ontario curriculum is the document by which we evaluate our students. FSL teachers use curriculum policy documents and the achievement chart to plan, teach and assess. </a:t>
            </a:r>
            <a:endParaRPr/>
          </a:p>
          <a:p>
            <a:pPr indent="0" lvl="0" marL="0" marR="0" rtl="0" algn="l">
              <a:lnSpc>
                <a:spcPct val="100000"/>
              </a:lnSpc>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CA"/>
              <a:t>The CEFR is neither a program nor a curriculum/syllabus; it is a tool that describes the competences needed by second-language learners in order to be able to communicate effectively and </a:t>
            </a:r>
            <a:r>
              <a:rPr lang="en-CA" sz="1200">
                <a:solidFill>
                  <a:schemeClr val="dk1"/>
                </a:solidFill>
                <a:latin typeface="Calibri"/>
                <a:ea typeface="Calibri"/>
                <a:cs typeface="Calibri"/>
                <a:sym typeface="Calibri"/>
              </a:rPr>
              <a:t>is organized into six levels of proficiencies.</a:t>
            </a:r>
            <a:endParaRPr/>
          </a:p>
          <a:p>
            <a:pPr indent="0" lvl="0" marL="0" rtl="0" algn="l">
              <a:spcBef>
                <a:spcPts val="0"/>
              </a:spcBef>
              <a:spcAft>
                <a:spcPts val="0"/>
              </a:spcAft>
              <a:buNone/>
            </a:pPr>
            <a:r>
              <a:t/>
            </a:r>
            <a:endParaRPr/>
          </a:p>
        </p:txBody>
      </p:sp>
      <p:sp>
        <p:nvSpPr>
          <p:cNvPr id="118" name="Google Shape;118;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Google Shape;12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7" name="Google Shape;127;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CA" sz="1200">
                <a:solidFill>
                  <a:schemeClr val="dk1"/>
                </a:solidFill>
                <a:latin typeface="Calibri"/>
                <a:ea typeface="Calibri"/>
                <a:cs typeface="Calibri"/>
                <a:sym typeface="Calibri"/>
              </a:rPr>
              <a:t>The 6 levels </a:t>
            </a:r>
            <a:r>
              <a:rPr lang="en-CA"/>
              <a:t>describe competences of the second-language learner in five areas: spoken production, spoken interaction, listening, reading, and writing. In addition,  they are described in terms of “can-do” statements. </a:t>
            </a:r>
            <a:endParaRPr/>
          </a:p>
          <a:p>
            <a:pPr indent="0" lvl="0" marL="0" rtl="0" algn="l">
              <a:spcBef>
                <a:spcPts val="0"/>
              </a:spcBef>
              <a:spcAft>
                <a:spcPts val="0"/>
              </a:spcAft>
              <a:buNone/>
            </a:pPr>
            <a:r>
              <a:rPr lang="en-CA"/>
              <a:t>In Ontario schools, we focus on the A1- B2 levels.  In the elementary panel, the majority of our students work in the A2 level, depending on program, and individual language experience.  In the secondary panel, based on the results of previous year’s DELF participation in Ontario, the majority of gr. 12 FSL students who elected to participate self-assessed at the B1 level. </a:t>
            </a:r>
            <a:endParaRPr/>
          </a:p>
          <a:p>
            <a:pPr indent="0" lvl="0" marL="0" rtl="0" algn="l">
              <a:spcBef>
                <a:spcPts val="0"/>
              </a:spcBef>
              <a:spcAft>
                <a:spcPts val="0"/>
              </a:spcAft>
              <a:buNone/>
            </a:pPr>
            <a:r>
              <a:t/>
            </a:r>
            <a:endParaRPr/>
          </a:p>
        </p:txBody>
      </p:sp>
      <p:sp>
        <p:nvSpPr>
          <p:cNvPr id="128" name="Google Shape;128;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Google Shape;136;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7" name="Google Shape;137;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CA"/>
              <a:t>Here is a simplified description to give you a basic understanding of the levels.  (downloads area)</a:t>
            </a:r>
            <a:endParaRPr/>
          </a:p>
          <a:p>
            <a:pPr indent="0" lvl="0" marL="0" rtl="0" algn="l">
              <a:spcBef>
                <a:spcPts val="0"/>
              </a:spcBef>
              <a:spcAft>
                <a:spcPts val="0"/>
              </a:spcAft>
              <a:buNone/>
            </a:pPr>
            <a:r>
              <a:t/>
            </a:r>
            <a:endParaRPr/>
          </a:p>
          <a:p>
            <a:pPr indent="0" lvl="0" marL="0" rtl="0" algn="l">
              <a:spcBef>
                <a:spcPts val="0"/>
              </a:spcBef>
              <a:spcAft>
                <a:spcPts val="0"/>
              </a:spcAft>
              <a:buNone/>
            </a:pPr>
            <a:r>
              <a:rPr lang="en-CA"/>
              <a:t>At the A1 level, students </a:t>
            </a:r>
            <a:r>
              <a:rPr b="0" i="0" lang="en-CA" sz="1200">
                <a:solidFill>
                  <a:schemeClr val="dk1"/>
                </a:solidFill>
                <a:latin typeface="Calibri"/>
                <a:ea typeface="Calibri"/>
                <a:cs typeface="Calibri"/>
                <a:sym typeface="Calibri"/>
              </a:rPr>
              <a:t>can understand and use very basic expressions to satisfy concrete needs.</a:t>
            </a:r>
            <a:endParaRPr/>
          </a:p>
          <a:p>
            <a:pPr indent="0" lvl="0" marL="0" rtl="0" algn="l">
              <a:spcBef>
                <a:spcPts val="0"/>
              </a:spcBef>
              <a:spcAft>
                <a:spcPts val="0"/>
              </a:spcAft>
              <a:buNone/>
            </a:pPr>
            <a:r>
              <a:rPr b="0" i="0" lang="en-CA" sz="1200">
                <a:solidFill>
                  <a:schemeClr val="dk1"/>
                </a:solidFill>
                <a:latin typeface="Calibri"/>
                <a:ea typeface="Calibri"/>
                <a:cs typeface="Calibri"/>
                <a:sym typeface="Calibri"/>
              </a:rPr>
              <a:t>They can introduce themselves and ask others questions about personal details. They can interact simply as long as the other person speaks slowly and clearly.</a:t>
            </a:r>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rPr b="0" i="0" lang="en-CA" sz="1200">
                <a:solidFill>
                  <a:schemeClr val="dk1"/>
                </a:solidFill>
                <a:latin typeface="Calibri"/>
                <a:ea typeface="Calibri"/>
                <a:cs typeface="Calibri"/>
                <a:sym typeface="Calibri"/>
              </a:rPr>
              <a:t>At the A2 level, students can understand frequently used expressions in most intermediate areas such as shopping, family, employment, etc. They complete tasks that are routine and involve a direct exchange of information and describe matters of immediate need in simple terms.</a:t>
            </a:r>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rPr lang="en-CA"/>
              <a:t>At the B1 level students understand points regarding family, work, school or leisure-related topics.</a:t>
            </a:r>
            <a:endParaRPr/>
          </a:p>
          <a:p>
            <a:pPr indent="0" lvl="0" marL="0" rtl="0" algn="l">
              <a:spcBef>
                <a:spcPts val="0"/>
              </a:spcBef>
              <a:spcAft>
                <a:spcPts val="0"/>
              </a:spcAft>
              <a:buNone/>
            </a:pPr>
            <a:r>
              <a:rPr lang="en-CA"/>
              <a:t>They can deal with most travel situations in areas where the language is spoken and create simple texts on topics of personal interest.  They can describe experiences, events, dreams, and ambitions, as well as opinions or plans.</a:t>
            </a:r>
            <a:endParaRPr/>
          </a:p>
          <a:p>
            <a:pPr indent="0" lvl="0" marL="0" rtl="0" algn="l">
              <a:spcBef>
                <a:spcPts val="0"/>
              </a:spcBef>
              <a:spcAft>
                <a:spcPts val="0"/>
              </a:spcAft>
              <a:buNone/>
            </a:pPr>
            <a:r>
              <a:t/>
            </a:r>
            <a:endParaRPr/>
          </a:p>
          <a:p>
            <a:pPr indent="0" lvl="0" marL="0" rtl="0" algn="l">
              <a:spcBef>
                <a:spcPts val="0"/>
              </a:spcBef>
              <a:spcAft>
                <a:spcPts val="0"/>
              </a:spcAft>
              <a:buNone/>
            </a:pPr>
            <a:r>
              <a:rPr lang="en-CA"/>
              <a:t>Finally at the B2 level- students understand the main ideas of a complex text.  They can spontaneously interact without too much strain for either the learner or the native speaker. They can produce a detailed text on a wide range of subjects.  This is the level that we wish our students in Ontario obtain by the end of their FSL studies in Grade 12.  </a:t>
            </a:r>
            <a:endParaRPr/>
          </a:p>
          <a:p>
            <a:pPr indent="0" lvl="0" marL="0" rtl="0" algn="l">
              <a:spcBef>
                <a:spcPts val="0"/>
              </a:spcBef>
              <a:spcAft>
                <a:spcPts val="0"/>
              </a:spcAft>
              <a:buNone/>
            </a:pPr>
            <a:r>
              <a:t/>
            </a:r>
            <a:endParaRPr/>
          </a:p>
          <a:p>
            <a:pPr indent="0" lvl="0" marL="0" rtl="0" algn="l">
              <a:spcBef>
                <a:spcPts val="0"/>
              </a:spcBef>
              <a:spcAft>
                <a:spcPts val="0"/>
              </a:spcAft>
              <a:buNone/>
            </a:pPr>
            <a:r>
              <a:rPr lang="en-CA"/>
              <a:t>It is important to note that there is no correlation between the levels of proficiency of the CEFR and grade level. There is also no correlation between the levels of the CEFR and the levels and categories of the provincial achievement chart. Learners use CEFR descriptors to help them identify their current proficiency level and to set goals to move forward. Students need to develop their “self-assessment skills to enable them to assess their own learning, set specific goals, and plan next steps for their learning”.</a:t>
            </a:r>
            <a:endParaRPr/>
          </a:p>
        </p:txBody>
      </p:sp>
      <p:sp>
        <p:nvSpPr>
          <p:cNvPr id="138" name="Google Shape;138;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Google Shape;143;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4" name="Google Shape;144;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CA"/>
              <a:t>Activity 1</a:t>
            </a:r>
            <a:endParaRPr/>
          </a:p>
          <a:p>
            <a:pPr indent="0" lvl="0" marL="0" rtl="0" algn="l">
              <a:spcBef>
                <a:spcPts val="0"/>
              </a:spcBef>
              <a:spcAft>
                <a:spcPts val="0"/>
              </a:spcAft>
              <a:buNone/>
            </a:pPr>
            <a:r>
              <a:t/>
            </a:r>
            <a:endParaRPr b="1"/>
          </a:p>
          <a:p>
            <a:pPr indent="0" lvl="0" marL="0" rtl="0" algn="l">
              <a:spcBef>
                <a:spcPts val="0"/>
              </a:spcBef>
              <a:spcAft>
                <a:spcPts val="0"/>
              </a:spcAft>
              <a:buNone/>
            </a:pPr>
            <a:r>
              <a:rPr b="1" lang="en-CA"/>
              <a:t>(use global and English Scales)</a:t>
            </a:r>
            <a:endParaRPr b="1"/>
          </a:p>
          <a:p>
            <a:pPr indent="0" lvl="0" marL="0" rtl="0" algn="l">
              <a:spcBef>
                <a:spcPts val="0"/>
              </a:spcBef>
              <a:spcAft>
                <a:spcPts val="0"/>
              </a:spcAft>
              <a:buNone/>
            </a:pPr>
            <a:r>
              <a:t/>
            </a:r>
            <a:endParaRPr/>
          </a:p>
          <a:p>
            <a:pPr indent="0" lvl="0" marL="0" rtl="0" algn="l">
              <a:spcBef>
                <a:spcPts val="0"/>
              </a:spcBef>
              <a:spcAft>
                <a:spcPts val="0"/>
              </a:spcAft>
              <a:buNone/>
            </a:pPr>
            <a:r>
              <a:rPr lang="en-CA"/>
              <a:t>What are the key words for each level? </a:t>
            </a:r>
            <a:endParaRPr/>
          </a:p>
          <a:p>
            <a:pPr indent="0" lvl="0" marL="0" rtl="0" algn="l">
              <a:spcBef>
                <a:spcPts val="0"/>
              </a:spcBef>
              <a:spcAft>
                <a:spcPts val="0"/>
              </a:spcAft>
              <a:buNone/>
            </a:pPr>
            <a:r>
              <a:t/>
            </a:r>
            <a:endParaRPr/>
          </a:p>
          <a:p>
            <a:pPr indent="0" lvl="0" marL="0" rtl="0" algn="l">
              <a:spcBef>
                <a:spcPts val="0"/>
              </a:spcBef>
              <a:spcAft>
                <a:spcPts val="0"/>
              </a:spcAft>
              <a:buNone/>
            </a:pPr>
            <a:r>
              <a:rPr lang="en-CA"/>
              <a:t>What do these key words tell us about student proficiency in FSL programs? (speech acts, asset based, progression)</a:t>
            </a:r>
            <a:endParaRPr/>
          </a:p>
        </p:txBody>
      </p:sp>
      <p:sp>
        <p:nvSpPr>
          <p:cNvPr id="145" name="Google Shape;145;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Google Shape;150;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1" name="Google Shape;151;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CA" sz="1200">
                <a:solidFill>
                  <a:schemeClr val="dk1"/>
                </a:solidFill>
                <a:latin typeface="Calibri"/>
                <a:ea typeface="Calibri"/>
                <a:cs typeface="Calibri"/>
                <a:sym typeface="Calibri"/>
              </a:rPr>
              <a:t>The </a:t>
            </a:r>
            <a:r>
              <a:rPr b="1" i="0" lang="en-CA" sz="1200">
                <a:solidFill>
                  <a:schemeClr val="dk1"/>
                </a:solidFill>
                <a:latin typeface="Calibri"/>
                <a:ea typeface="Calibri"/>
                <a:cs typeface="Calibri"/>
                <a:sym typeface="Calibri"/>
              </a:rPr>
              <a:t>DELF</a:t>
            </a:r>
            <a:r>
              <a:rPr b="0" i="0" lang="en-CA" sz="1200">
                <a:solidFill>
                  <a:schemeClr val="dk1"/>
                </a:solidFill>
                <a:latin typeface="Calibri"/>
                <a:ea typeface="Calibri"/>
                <a:cs typeface="Calibri"/>
                <a:sym typeface="Calibri"/>
              </a:rPr>
              <a:t> (Diplôme d'Etudes en Langue Française) is an official qualification awarded by the French Ministry of Education to certify the competency of candidates from outside France in the French language. These certificates are valid for life.</a:t>
            </a:r>
            <a:r>
              <a:rPr lang="en-CA"/>
              <a:t> This year in Ontario, most school boards have indicated an interest in participating in or “challenging” the DELF.   The test is marked by certified “correcteurs” who are individuals who are trained specifically for this task.  One of the important rules for the test is that students may not have their own teacher mark their tests. </a:t>
            </a:r>
            <a:r>
              <a:rPr b="0" i="0" lang="en-CA" sz="1200" u="none" strike="noStrike">
                <a:solidFill>
                  <a:schemeClr val="dk1"/>
                </a:solidFill>
                <a:latin typeface="Calibri"/>
                <a:ea typeface="Calibri"/>
                <a:cs typeface="Calibri"/>
                <a:sym typeface="Calibri"/>
              </a:rPr>
              <a:t>The DELF exams are managed by DELF centres, which are accredited by the French Ministry of Education through the French Embassy, and which coordinate the administration of the exams according to the standards of the Centre international d’études pédagogiques (CIEP)</a:t>
            </a:r>
            <a:endParaRPr/>
          </a:p>
          <a:p>
            <a:pPr indent="0" lvl="0" marL="0" rtl="0" algn="l">
              <a:spcBef>
                <a:spcPts val="0"/>
              </a:spcBef>
              <a:spcAft>
                <a:spcPts val="0"/>
              </a:spcAft>
              <a:buNone/>
            </a:pPr>
            <a:r>
              <a:t/>
            </a:r>
            <a:endParaRPr/>
          </a:p>
          <a:p>
            <a:pPr indent="0" lvl="0" marL="0" rtl="0" algn="l">
              <a:spcBef>
                <a:spcPts val="0"/>
              </a:spcBef>
              <a:spcAft>
                <a:spcPts val="0"/>
              </a:spcAft>
              <a:buNone/>
            </a:pPr>
            <a:r>
              <a:rPr lang="en-CA"/>
              <a:t>Here is a short clip that will explain from a school board’s perspective what the DELF is, and from student candidates, how they perceive the test and its importance.  </a:t>
            </a:r>
            <a:endParaRPr/>
          </a:p>
          <a:p>
            <a:pPr indent="0" lvl="0" marL="0" rtl="0" algn="l">
              <a:spcBef>
                <a:spcPts val="0"/>
              </a:spcBef>
              <a:spcAft>
                <a:spcPts val="0"/>
              </a:spcAft>
              <a:buNone/>
            </a:pPr>
            <a:r>
              <a:t/>
            </a:r>
            <a:endParaRPr/>
          </a:p>
          <a:p>
            <a:pPr indent="0" lvl="0" marL="0" rtl="0" algn="l">
              <a:spcBef>
                <a:spcPts val="0"/>
              </a:spcBef>
              <a:spcAft>
                <a:spcPts val="0"/>
              </a:spcAft>
              <a:buNone/>
            </a:pPr>
            <a:r>
              <a:rPr lang="en-CA"/>
              <a:t>https://delf-dalf.ambafrance-ca.org/candidate-testimonials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52" name="Google Shape;152;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5" name="Shape 15"/>
        <p:cNvGrpSpPr/>
        <p:nvPr/>
      </p:nvGrpSpPr>
      <p:grpSpPr>
        <a:xfrm>
          <a:off x="0" y="0"/>
          <a:ext cx="0" cy="0"/>
          <a:chOff x="0" y="0"/>
          <a:chExt cx="0" cy="0"/>
        </a:xfrm>
      </p:grpSpPr>
      <p:sp>
        <p:nvSpPr>
          <p:cNvPr id="16" name="Google Shape;16;p2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72" name="Shape 72"/>
        <p:cNvGrpSpPr/>
        <p:nvPr/>
      </p:nvGrpSpPr>
      <p:grpSpPr>
        <a:xfrm>
          <a:off x="0" y="0"/>
          <a:ext cx="0" cy="0"/>
          <a:chOff x="0" y="0"/>
          <a:chExt cx="0" cy="0"/>
        </a:xfrm>
      </p:grpSpPr>
      <p:sp>
        <p:nvSpPr>
          <p:cNvPr id="73" name="Google Shape;73;p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32"/>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33"/>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33"/>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21" name="Shape 21"/>
        <p:cNvGrpSpPr/>
        <p:nvPr/>
      </p:nvGrpSpPr>
      <p:grpSpPr>
        <a:xfrm>
          <a:off x="0" y="0"/>
          <a:ext cx="0" cy="0"/>
          <a:chOff x="0" y="0"/>
          <a:chExt cx="0" cy="0"/>
        </a:xfrm>
      </p:grpSpPr>
      <p:sp>
        <p:nvSpPr>
          <p:cNvPr id="22" name="Google Shape;22;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2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27" name="Shape 27"/>
        <p:cNvGrpSpPr/>
        <p:nvPr/>
      </p:nvGrpSpPr>
      <p:grpSpPr>
        <a:xfrm>
          <a:off x="0" y="0"/>
          <a:ext cx="0" cy="0"/>
          <a:chOff x="0" y="0"/>
          <a:chExt cx="0" cy="0"/>
        </a:xfrm>
      </p:grpSpPr>
      <p:sp>
        <p:nvSpPr>
          <p:cNvPr id="28" name="Google Shape;28;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2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 name="Google Shape;30;p2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 name="Google Shape;31;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34" name="Shape 34"/>
        <p:cNvGrpSpPr/>
        <p:nvPr/>
      </p:nvGrpSpPr>
      <p:grpSpPr>
        <a:xfrm>
          <a:off x="0" y="0"/>
          <a:ext cx="0" cy="0"/>
          <a:chOff x="0" y="0"/>
          <a:chExt cx="0" cy="0"/>
        </a:xfrm>
      </p:grpSpPr>
      <p:sp>
        <p:nvSpPr>
          <p:cNvPr id="35" name="Google Shape;35;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38" name="Shape 38"/>
        <p:cNvGrpSpPr/>
        <p:nvPr/>
      </p:nvGrpSpPr>
      <p:grpSpPr>
        <a:xfrm>
          <a:off x="0" y="0"/>
          <a:ext cx="0" cy="0"/>
          <a:chOff x="0" y="0"/>
          <a:chExt cx="0" cy="0"/>
        </a:xfrm>
      </p:grpSpPr>
      <p:sp>
        <p:nvSpPr>
          <p:cNvPr id="39" name="Google Shape;39;p2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2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41" name="Google Shape;41;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44" name="Shape 44"/>
        <p:cNvGrpSpPr/>
        <p:nvPr/>
      </p:nvGrpSpPr>
      <p:grpSpPr>
        <a:xfrm>
          <a:off x="0" y="0"/>
          <a:ext cx="0" cy="0"/>
          <a:chOff x="0" y="0"/>
          <a:chExt cx="0" cy="0"/>
        </a:xfrm>
      </p:grpSpPr>
      <p:sp>
        <p:nvSpPr>
          <p:cNvPr id="45" name="Google Shape;45;p2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2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2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2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2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53" name="Shape 53"/>
        <p:cNvGrpSpPr/>
        <p:nvPr/>
      </p:nvGrpSpPr>
      <p:grpSpPr>
        <a:xfrm>
          <a:off x="0" y="0"/>
          <a:ext cx="0" cy="0"/>
          <a:chOff x="0" y="0"/>
          <a:chExt cx="0" cy="0"/>
        </a:xfrm>
      </p:grpSpPr>
      <p:sp>
        <p:nvSpPr>
          <p:cNvPr id="54" name="Google Shape;54;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8" name="Shape 58"/>
        <p:cNvGrpSpPr/>
        <p:nvPr/>
      </p:nvGrpSpPr>
      <p:grpSpPr>
        <a:xfrm>
          <a:off x="0" y="0"/>
          <a:ext cx="0" cy="0"/>
          <a:chOff x="0" y="0"/>
          <a:chExt cx="0" cy="0"/>
        </a:xfrm>
      </p:grpSpPr>
      <p:sp>
        <p:nvSpPr>
          <p:cNvPr id="59" name="Google Shape;59;p3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3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3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5" name="Shape 65"/>
        <p:cNvGrpSpPr/>
        <p:nvPr/>
      </p:nvGrpSpPr>
      <p:grpSpPr>
        <a:xfrm>
          <a:off x="0" y="0"/>
          <a:ext cx="0" cy="0"/>
          <a:chOff x="0" y="0"/>
          <a:chExt cx="0" cy="0"/>
        </a:xfrm>
      </p:grpSpPr>
      <p:sp>
        <p:nvSpPr>
          <p:cNvPr id="66" name="Google Shape;66;p3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31"/>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Google Shape;68;p31"/>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CA"/>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jpg"/><Relationship Id="rId4" Type="http://schemas.openxmlformats.org/officeDocument/2006/relationships/image" Target="../media/image1.png"/><Relationship Id="rId5" Type="http://schemas.openxmlformats.org/officeDocument/2006/relationships/hyperlink" Target="mailto:delfontario@gmail.com"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6.png"/><Relationship Id="rId4" Type="http://schemas.openxmlformats.org/officeDocument/2006/relationships/hyperlink" Target="https://sites.google.com/teltgafe.com/cefr-ontario" TargetMode="External"/><Relationship Id="rId5"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14.png"/><Relationship Id="rId4" Type="http://schemas.openxmlformats.org/officeDocument/2006/relationships/image" Target="../media/image10.png"/><Relationship Id="rId5" Type="http://schemas.openxmlformats.org/officeDocument/2006/relationships/image" Target="../media/image17.png"/><Relationship Id="rId6" Type="http://schemas.openxmlformats.org/officeDocument/2006/relationships/image" Target="../media/image2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8.png"/><Relationship Id="rId4" Type="http://schemas.openxmlformats.org/officeDocument/2006/relationships/image" Target="../media/image21.png"/><Relationship Id="rId5" Type="http://schemas.openxmlformats.org/officeDocument/2006/relationships/image" Target="../media/image30.png"/><Relationship Id="rId6" Type="http://schemas.openxmlformats.org/officeDocument/2006/relationships/image" Target="../media/image26.png"/><Relationship Id="rId7"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23.png"/><Relationship Id="rId4" Type="http://schemas.openxmlformats.org/officeDocument/2006/relationships/image" Target="../media/image29.jpg"/><Relationship Id="rId5" Type="http://schemas.openxmlformats.org/officeDocument/2006/relationships/image" Target="../media/image27.jpg"/><Relationship Id="rId6" Type="http://schemas.openxmlformats.org/officeDocument/2006/relationships/image" Target="../media/image25.jpg"/><Relationship Id="rId7" Type="http://schemas.openxmlformats.org/officeDocument/2006/relationships/image" Target="../media/image2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13.jpg"/><Relationship Id="rId5"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 name="Shape 88"/>
        <p:cNvGrpSpPr/>
        <p:nvPr/>
      </p:nvGrpSpPr>
      <p:grpSpPr>
        <a:xfrm>
          <a:off x="0" y="0"/>
          <a:ext cx="0" cy="0"/>
          <a:chOff x="0" y="0"/>
          <a:chExt cx="0" cy="0"/>
        </a:xfrm>
      </p:grpSpPr>
      <p:sp>
        <p:nvSpPr>
          <p:cNvPr id="89" name="Google Shape;89;p1"/>
          <p:cNvSpPr txBox="1"/>
          <p:nvPr>
            <p:ph type="ctrTitle"/>
          </p:nvPr>
        </p:nvSpPr>
        <p:spPr>
          <a:xfrm>
            <a:off x="1378220" y="1305055"/>
            <a:ext cx="9144000" cy="102802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rPr lang="en-CA"/>
              <a:t>CEFR 101</a:t>
            </a:r>
            <a:endParaRPr/>
          </a:p>
        </p:txBody>
      </p:sp>
      <p:sp>
        <p:nvSpPr>
          <p:cNvPr id="90" name="Google Shape;90;p1"/>
          <p:cNvSpPr txBox="1"/>
          <p:nvPr>
            <p:ph idx="1" type="subTitle"/>
          </p:nvPr>
        </p:nvSpPr>
        <p:spPr>
          <a:xfrm>
            <a:off x="1378220" y="2967135"/>
            <a:ext cx="9144000"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None/>
            </a:pPr>
            <a:r>
              <a:rPr lang="en-CA" sz="3200"/>
              <a:t>Support for new FSL board leads</a:t>
            </a:r>
            <a:endParaRPr sz="3200"/>
          </a:p>
        </p:txBody>
      </p:sp>
      <p:pic>
        <p:nvPicPr>
          <p:cNvPr descr="Related image" id="91" name="Google Shape;91;p1"/>
          <p:cNvPicPr preferRelativeResize="0"/>
          <p:nvPr/>
        </p:nvPicPr>
        <p:blipFill rotWithShape="1">
          <a:blip r:embed="rId3">
            <a:alphaModFix/>
          </a:blip>
          <a:srcRect b="0" l="0" r="0" t="0"/>
          <a:stretch/>
        </p:blipFill>
        <p:spPr>
          <a:xfrm>
            <a:off x="1378220" y="4161453"/>
            <a:ext cx="9630521" cy="2696547"/>
          </a:xfrm>
          <a:prstGeom prst="rect">
            <a:avLst/>
          </a:prstGeom>
          <a:noFill/>
          <a:ln>
            <a:noFill/>
          </a:ln>
        </p:spPr>
      </p:pic>
      <p:sp>
        <p:nvSpPr>
          <p:cNvPr id="92" name="Google Shape;92;p1"/>
          <p:cNvSpPr txBox="1"/>
          <p:nvPr/>
        </p:nvSpPr>
        <p:spPr>
          <a:xfrm>
            <a:off x="8343916" y="120199"/>
            <a:ext cx="3589004" cy="2215991"/>
          </a:xfrm>
          <a:prstGeom prst="rect">
            <a:avLst/>
          </a:prstGeom>
          <a:noFill/>
          <a:ln cap="flat" cmpd="sng" w="9525">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i="0" lang="en-CA" sz="1000" u="none" cap="none" strike="noStrike">
                <a:solidFill>
                  <a:schemeClr val="dk1"/>
                </a:solidFill>
                <a:latin typeface="Arial"/>
                <a:ea typeface="Arial"/>
                <a:cs typeface="Arial"/>
                <a:sym typeface="Arial"/>
              </a:rPr>
              <a:t>Presented :</a:t>
            </a:r>
            <a:r>
              <a:rPr b="0" i="0" lang="en-CA" sz="1000" u="none" cap="none" strike="noStrike">
                <a:solidFill>
                  <a:schemeClr val="dk1"/>
                </a:solidFill>
                <a:latin typeface="Arial"/>
                <a:ea typeface="Arial"/>
                <a:cs typeface="Arial"/>
                <a:sym typeface="Arial"/>
              </a:rPr>
              <a:t>	</a:t>
            </a:r>
            <a:endParaRPr/>
          </a:p>
          <a:p>
            <a:pPr indent="0" lvl="0" marL="0" marR="0" rtl="0" algn="l">
              <a:spcBef>
                <a:spcPts val="0"/>
              </a:spcBef>
              <a:spcAft>
                <a:spcPts val="0"/>
              </a:spcAft>
              <a:buNone/>
            </a:pPr>
            <a:r>
              <a:rPr b="1" lang="en-CA" sz="1000">
                <a:solidFill>
                  <a:schemeClr val="dk1"/>
                </a:solidFill>
                <a:latin typeface="Arial"/>
                <a:ea typeface="Arial"/>
                <a:cs typeface="Arial"/>
                <a:sym typeface="Arial"/>
              </a:rPr>
              <a:t>When:</a:t>
            </a:r>
            <a:r>
              <a:rPr lang="en-CA" sz="1000">
                <a:solidFill>
                  <a:schemeClr val="dk1"/>
                </a:solidFill>
                <a:latin typeface="Arial"/>
                <a:ea typeface="Arial"/>
                <a:cs typeface="Arial"/>
                <a:sym typeface="Arial"/>
              </a:rPr>
              <a:t>	</a:t>
            </a:r>
            <a:r>
              <a:rPr b="1" lang="en-CA" sz="1000">
                <a:solidFill>
                  <a:schemeClr val="dk1"/>
                </a:solidFill>
                <a:latin typeface="Arial"/>
                <a:ea typeface="Arial"/>
                <a:cs typeface="Arial"/>
                <a:sym typeface="Arial"/>
              </a:rPr>
              <a:t>March 5, 2019 </a:t>
            </a:r>
            <a:r>
              <a:rPr lang="en-CA" sz="1000">
                <a:solidFill>
                  <a:schemeClr val="dk1"/>
                </a:solidFill>
                <a:latin typeface="Arial"/>
                <a:ea typeface="Arial"/>
                <a:cs typeface="Arial"/>
                <a:sym typeface="Arial"/>
              </a:rPr>
              <a:t>as part of a</a:t>
            </a:r>
            <a:endParaRPr/>
          </a:p>
          <a:p>
            <a:pPr indent="0" lvl="0" marL="0" marR="0" rtl="0" algn="l">
              <a:spcBef>
                <a:spcPts val="0"/>
              </a:spcBef>
              <a:spcAft>
                <a:spcPts val="0"/>
              </a:spcAft>
              <a:buNone/>
            </a:pPr>
            <a:r>
              <a:rPr lang="en-CA" sz="1000">
                <a:solidFill>
                  <a:schemeClr val="dk1"/>
                </a:solidFill>
                <a:latin typeface="Arial"/>
                <a:ea typeface="Arial"/>
                <a:cs typeface="Arial"/>
                <a:sym typeface="Arial"/>
              </a:rPr>
              <a:t>	professional learning series for FSL 	Leads in the province of </a:t>
            </a:r>
            <a:r>
              <a:rPr b="1" lang="en-CA" sz="1000">
                <a:solidFill>
                  <a:schemeClr val="dk1"/>
                </a:solidFill>
                <a:latin typeface="Arial"/>
                <a:ea typeface="Arial"/>
                <a:cs typeface="Arial"/>
                <a:sym typeface="Arial"/>
              </a:rPr>
              <a:t>Ontario</a:t>
            </a:r>
            <a:endParaRPr/>
          </a:p>
          <a:p>
            <a:pPr indent="0" lvl="0" marL="0" marR="0" rtl="0" algn="l">
              <a:spcBef>
                <a:spcPts val="0"/>
              </a:spcBef>
              <a:spcAft>
                <a:spcPts val="0"/>
              </a:spcAft>
              <a:buNone/>
            </a:pPr>
            <a:r>
              <a:t/>
            </a:r>
            <a:endParaRPr sz="1000">
              <a:solidFill>
                <a:schemeClr val="dk1"/>
              </a:solidFill>
              <a:latin typeface="Arial"/>
              <a:ea typeface="Arial"/>
              <a:cs typeface="Arial"/>
              <a:sym typeface="Arial"/>
            </a:endParaRPr>
          </a:p>
          <a:p>
            <a:pPr indent="0" lvl="0" marL="0" marR="0" rtl="0" algn="l">
              <a:spcBef>
                <a:spcPts val="0"/>
              </a:spcBef>
              <a:spcAft>
                <a:spcPts val="0"/>
              </a:spcAft>
              <a:buNone/>
            </a:pPr>
            <a:r>
              <a:rPr b="1" lang="en-CA" sz="1000">
                <a:solidFill>
                  <a:schemeClr val="dk1"/>
                </a:solidFill>
                <a:latin typeface="Arial"/>
                <a:ea typeface="Arial"/>
                <a:cs typeface="Arial"/>
                <a:sym typeface="Arial"/>
              </a:rPr>
              <a:t>By:</a:t>
            </a:r>
            <a:r>
              <a:rPr lang="en-CA" sz="1000">
                <a:solidFill>
                  <a:schemeClr val="dk1"/>
                </a:solidFill>
                <a:latin typeface="Arial"/>
                <a:ea typeface="Arial"/>
                <a:cs typeface="Arial"/>
                <a:sym typeface="Arial"/>
              </a:rPr>
              <a:t>	Staff in FSL Policy Implementation Unit</a:t>
            </a:r>
            <a:endParaRPr/>
          </a:p>
          <a:p>
            <a:pPr indent="0" lvl="0" marL="0" marR="0" rtl="0" algn="l">
              <a:spcBef>
                <a:spcPts val="0"/>
              </a:spcBef>
              <a:spcAft>
                <a:spcPts val="0"/>
              </a:spcAft>
              <a:buNone/>
            </a:pPr>
            <a:r>
              <a:rPr lang="en-CA" sz="1000">
                <a:solidFill>
                  <a:schemeClr val="dk1"/>
                </a:solidFill>
                <a:latin typeface="Arial"/>
                <a:ea typeface="Arial"/>
                <a:cs typeface="Arial"/>
                <a:sym typeface="Arial"/>
              </a:rPr>
              <a:t>	Field Services Branch</a:t>
            </a:r>
            <a:endParaRPr/>
          </a:p>
          <a:p>
            <a:pPr indent="0" lvl="0" marL="0" marR="0" rtl="0" algn="l">
              <a:spcBef>
                <a:spcPts val="0"/>
              </a:spcBef>
              <a:spcAft>
                <a:spcPts val="0"/>
              </a:spcAft>
              <a:buNone/>
            </a:pPr>
            <a:r>
              <a:rPr lang="en-CA" sz="1000">
                <a:solidFill>
                  <a:schemeClr val="dk1"/>
                </a:solidFill>
                <a:latin typeface="Arial"/>
                <a:ea typeface="Arial"/>
                <a:cs typeface="Arial"/>
                <a:sym typeface="Arial"/>
              </a:rPr>
              <a:t>	Ministry of Education of Ontario</a:t>
            </a:r>
            <a:endParaRPr/>
          </a:p>
          <a:p>
            <a:pPr indent="0" lvl="0" marL="0" marR="0" rtl="0" algn="l">
              <a:spcBef>
                <a:spcPts val="0"/>
              </a:spcBef>
              <a:spcAft>
                <a:spcPts val="0"/>
              </a:spcAft>
              <a:buNone/>
            </a:pPr>
            <a:r>
              <a:t/>
            </a:r>
            <a:endParaRPr sz="1000">
              <a:solidFill>
                <a:schemeClr val="dk1"/>
              </a:solidFill>
              <a:latin typeface="Arial"/>
              <a:ea typeface="Arial"/>
              <a:cs typeface="Arial"/>
              <a:sym typeface="Arial"/>
            </a:endParaRPr>
          </a:p>
          <a:p>
            <a:pPr indent="0" lvl="0" marL="0" marR="0" rtl="0" algn="l">
              <a:spcBef>
                <a:spcPts val="0"/>
              </a:spcBef>
              <a:spcAft>
                <a:spcPts val="0"/>
              </a:spcAft>
              <a:buNone/>
            </a:pPr>
            <a:r>
              <a:rPr b="1" lang="en-CA" sz="1000">
                <a:solidFill>
                  <a:schemeClr val="dk1"/>
                </a:solidFill>
                <a:latin typeface="Arial"/>
                <a:ea typeface="Arial"/>
                <a:cs typeface="Arial"/>
                <a:sym typeface="Arial"/>
              </a:rPr>
              <a:t>Purpose:</a:t>
            </a:r>
            <a:r>
              <a:rPr lang="en-CA" sz="1000">
                <a:solidFill>
                  <a:schemeClr val="dk1"/>
                </a:solidFill>
                <a:latin typeface="Arial"/>
                <a:ea typeface="Arial"/>
                <a:cs typeface="Arial"/>
                <a:sym typeface="Arial"/>
              </a:rPr>
              <a:t>	To assist FSL Leads in facilitating 	professional learning for FSL educators 	across the province of Ontario</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0" name="Shape 160"/>
        <p:cNvGrpSpPr/>
        <p:nvPr/>
      </p:nvGrpSpPr>
      <p:grpSpPr>
        <a:xfrm>
          <a:off x="0" y="0"/>
          <a:ext cx="0" cy="0"/>
          <a:chOff x="0" y="0"/>
          <a:chExt cx="0" cy="0"/>
        </a:xfrm>
      </p:grpSpPr>
      <p:sp>
        <p:nvSpPr>
          <p:cNvPr id="161" name="Google Shape;161;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CA"/>
              <a:t>Why take the DELF?</a:t>
            </a:r>
            <a:endParaRPr/>
          </a:p>
        </p:txBody>
      </p:sp>
      <p:sp>
        <p:nvSpPr>
          <p:cNvPr id="162" name="Google Shape;162;p10"/>
          <p:cNvSpPr txBox="1"/>
          <p:nvPr>
            <p:ph idx="1" type="body"/>
          </p:nvPr>
        </p:nvSpPr>
        <p:spPr>
          <a:xfrm>
            <a:off x="838200" y="1956254"/>
            <a:ext cx="10515600" cy="2550432"/>
          </a:xfrm>
          <a:prstGeom prst="rect">
            <a:avLst/>
          </a:prstGeom>
          <a:noFill/>
          <a:ln>
            <a:noFill/>
          </a:ln>
        </p:spPr>
        <p:txBody>
          <a:bodyPr anchorCtr="0" anchor="t" bIns="45700" lIns="91425" spcFirstLastPara="1" rIns="91425" wrap="square" tIns="45700">
            <a:normAutofit/>
          </a:bodyPr>
          <a:lstStyle/>
          <a:p>
            <a:pPr indent="0" lvl="0" marL="0" rtl="0" algn="l">
              <a:lnSpc>
                <a:spcPct val="70000"/>
              </a:lnSpc>
              <a:spcBef>
                <a:spcPts val="0"/>
              </a:spcBef>
              <a:spcAft>
                <a:spcPts val="0"/>
              </a:spcAft>
              <a:buClr>
                <a:schemeClr val="dk1"/>
              </a:buClr>
              <a:buSzPts val="2960"/>
              <a:buNone/>
            </a:pPr>
            <a:r>
              <a:rPr lang="en-CA" sz="2960"/>
              <a:t>A DELF diploma offers:</a:t>
            </a:r>
            <a:endParaRPr/>
          </a:p>
          <a:p>
            <a:pPr indent="-228600" lvl="0" marL="228600" rtl="0" algn="l">
              <a:lnSpc>
                <a:spcPct val="70000"/>
              </a:lnSpc>
              <a:spcBef>
                <a:spcPts val="1000"/>
              </a:spcBef>
              <a:spcAft>
                <a:spcPts val="0"/>
              </a:spcAft>
              <a:buClr>
                <a:schemeClr val="dk1"/>
              </a:buClr>
              <a:buSzPts val="2960"/>
              <a:buChar char="•"/>
            </a:pPr>
            <a:r>
              <a:rPr lang="en-CA" sz="2960"/>
              <a:t>International recognition of French proficiency</a:t>
            </a:r>
            <a:endParaRPr/>
          </a:p>
          <a:p>
            <a:pPr indent="-228600" lvl="0" marL="228600" rtl="0" algn="l">
              <a:lnSpc>
                <a:spcPct val="70000"/>
              </a:lnSpc>
              <a:spcBef>
                <a:spcPts val="1000"/>
              </a:spcBef>
              <a:spcAft>
                <a:spcPts val="0"/>
              </a:spcAft>
              <a:buClr>
                <a:schemeClr val="dk1"/>
              </a:buClr>
              <a:buSzPts val="2960"/>
              <a:buChar char="•"/>
            </a:pPr>
            <a:r>
              <a:rPr lang="en-CA" sz="2960"/>
              <a:t>A testimonial to a students’ success in learning French</a:t>
            </a:r>
            <a:endParaRPr/>
          </a:p>
          <a:p>
            <a:pPr indent="-228600" lvl="0" marL="228600" rtl="0" algn="l">
              <a:lnSpc>
                <a:spcPct val="70000"/>
              </a:lnSpc>
              <a:spcBef>
                <a:spcPts val="1000"/>
              </a:spcBef>
              <a:spcAft>
                <a:spcPts val="0"/>
              </a:spcAft>
              <a:buClr>
                <a:schemeClr val="dk1"/>
              </a:buClr>
              <a:buSzPts val="2960"/>
              <a:buChar char="•"/>
            </a:pPr>
            <a:r>
              <a:rPr lang="en-CA" sz="2960"/>
              <a:t>Advantages for postsecondary education and the job market.</a:t>
            </a:r>
            <a:endParaRPr/>
          </a:p>
          <a:p>
            <a:pPr indent="0" lvl="0" marL="0" rtl="0" algn="l">
              <a:lnSpc>
                <a:spcPct val="70000"/>
              </a:lnSpc>
              <a:spcBef>
                <a:spcPts val="1000"/>
              </a:spcBef>
              <a:spcAft>
                <a:spcPts val="0"/>
              </a:spcAft>
              <a:buClr>
                <a:schemeClr val="dk1"/>
              </a:buClr>
              <a:buSzPts val="2590"/>
              <a:buNone/>
            </a:pPr>
            <a:br>
              <a:rPr lang="en-CA" sz="2590"/>
            </a:br>
            <a:endParaRPr sz="2590"/>
          </a:p>
          <a:p>
            <a:pPr indent="-64135" lvl="0" marL="228600" rtl="0" algn="l">
              <a:lnSpc>
                <a:spcPct val="70000"/>
              </a:lnSpc>
              <a:spcBef>
                <a:spcPts val="1000"/>
              </a:spcBef>
              <a:spcAft>
                <a:spcPts val="0"/>
              </a:spcAft>
              <a:buClr>
                <a:schemeClr val="dk1"/>
              </a:buClr>
              <a:buSzPts val="2590"/>
              <a:buNone/>
            </a:pPr>
            <a:r>
              <a:t/>
            </a:r>
            <a:endParaRPr sz="2590"/>
          </a:p>
        </p:txBody>
      </p:sp>
      <p:pic>
        <p:nvPicPr>
          <p:cNvPr descr="Image result for DELf" id="163" name="Google Shape;163;p10"/>
          <p:cNvPicPr preferRelativeResize="0"/>
          <p:nvPr/>
        </p:nvPicPr>
        <p:blipFill rotWithShape="1">
          <a:blip r:embed="rId3">
            <a:alphaModFix/>
          </a:blip>
          <a:srcRect b="0" l="0" r="0" t="0"/>
          <a:stretch/>
        </p:blipFill>
        <p:spPr>
          <a:xfrm>
            <a:off x="4041775" y="4095749"/>
            <a:ext cx="2771775" cy="276225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8" name="Shape 168"/>
        <p:cNvGrpSpPr/>
        <p:nvPr/>
      </p:nvGrpSpPr>
      <p:grpSpPr>
        <a:xfrm>
          <a:off x="0" y="0"/>
          <a:ext cx="0" cy="0"/>
          <a:chOff x="0" y="0"/>
          <a:chExt cx="0" cy="0"/>
        </a:xfrm>
      </p:grpSpPr>
      <p:sp>
        <p:nvSpPr>
          <p:cNvPr id="169" name="Google Shape;169;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CA"/>
              <a:t>Ontario DELF Centre</a:t>
            </a:r>
            <a:endParaRPr/>
          </a:p>
        </p:txBody>
      </p:sp>
      <p:pic>
        <p:nvPicPr>
          <p:cNvPr descr="Image result for algoma district school board" id="170" name="Google Shape;170;p11"/>
          <p:cNvPicPr preferRelativeResize="0"/>
          <p:nvPr/>
        </p:nvPicPr>
        <p:blipFill rotWithShape="1">
          <a:blip r:embed="rId3">
            <a:alphaModFix/>
          </a:blip>
          <a:srcRect b="0" l="0" r="0" t="0"/>
          <a:stretch/>
        </p:blipFill>
        <p:spPr>
          <a:xfrm>
            <a:off x="0" y="0"/>
            <a:ext cx="12884727" cy="6858000"/>
          </a:xfrm>
          <a:prstGeom prst="rect">
            <a:avLst/>
          </a:prstGeom>
          <a:noFill/>
          <a:ln>
            <a:noFill/>
          </a:ln>
        </p:spPr>
      </p:pic>
      <p:pic>
        <p:nvPicPr>
          <p:cNvPr id="171" name="Google Shape;171;p11"/>
          <p:cNvPicPr preferRelativeResize="0"/>
          <p:nvPr>
            <p:ph idx="1" type="body"/>
          </p:nvPr>
        </p:nvPicPr>
        <p:blipFill rotWithShape="1">
          <a:blip r:embed="rId4">
            <a:alphaModFix/>
          </a:blip>
          <a:srcRect b="0" l="0" r="0" t="0"/>
          <a:stretch/>
        </p:blipFill>
        <p:spPr>
          <a:xfrm rot="954838">
            <a:off x="9496419" y="604114"/>
            <a:ext cx="2005748" cy="1878264"/>
          </a:xfrm>
          <a:prstGeom prst="rect">
            <a:avLst/>
          </a:prstGeom>
          <a:noFill/>
          <a:ln>
            <a:noFill/>
          </a:ln>
        </p:spPr>
      </p:pic>
      <p:sp>
        <p:nvSpPr>
          <p:cNvPr id="172" name="Google Shape;172;p11"/>
          <p:cNvSpPr txBox="1"/>
          <p:nvPr/>
        </p:nvSpPr>
        <p:spPr>
          <a:xfrm>
            <a:off x="5248275" y="2250995"/>
            <a:ext cx="7162800" cy="17543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3600">
              <a:solidFill>
                <a:schemeClr val="lt1"/>
              </a:solidFill>
              <a:latin typeface="Calibri"/>
              <a:ea typeface="Calibri"/>
              <a:cs typeface="Calibri"/>
              <a:sym typeface="Calibri"/>
            </a:endParaRPr>
          </a:p>
          <a:p>
            <a:pPr indent="0" lvl="0" marL="0" marR="0" rtl="0" algn="l">
              <a:spcBef>
                <a:spcPts val="0"/>
              </a:spcBef>
              <a:spcAft>
                <a:spcPts val="0"/>
              </a:spcAft>
              <a:buNone/>
            </a:pPr>
            <a:r>
              <a:rPr lang="en-CA" sz="3600">
                <a:solidFill>
                  <a:schemeClr val="lt1"/>
                </a:solidFill>
                <a:latin typeface="Calibri"/>
                <a:ea typeface="Calibri"/>
                <a:cs typeface="Calibri"/>
                <a:sym typeface="Calibri"/>
              </a:rPr>
              <a:t>Nancy Rancourt- Manager</a:t>
            </a:r>
            <a:endParaRPr/>
          </a:p>
          <a:p>
            <a:pPr indent="0" lvl="0" marL="0" marR="0" rtl="0" algn="l">
              <a:spcBef>
                <a:spcPts val="0"/>
              </a:spcBef>
              <a:spcAft>
                <a:spcPts val="0"/>
              </a:spcAft>
              <a:buNone/>
            </a:pPr>
            <a:r>
              <a:rPr lang="en-CA" sz="3600">
                <a:solidFill>
                  <a:schemeClr val="lt1"/>
                </a:solidFill>
                <a:latin typeface="Calibri"/>
                <a:ea typeface="Calibri"/>
                <a:cs typeface="Calibri"/>
                <a:sym typeface="Calibri"/>
              </a:rPr>
              <a:t>Denis Cousineau- Coach</a:t>
            </a:r>
            <a:endParaRPr sz="3600">
              <a:solidFill>
                <a:schemeClr val="lt1"/>
              </a:solidFill>
              <a:latin typeface="Calibri"/>
              <a:ea typeface="Calibri"/>
              <a:cs typeface="Calibri"/>
              <a:sym typeface="Calibri"/>
            </a:endParaRPr>
          </a:p>
        </p:txBody>
      </p:sp>
      <p:sp>
        <p:nvSpPr>
          <p:cNvPr id="173" name="Google Shape;173;p11"/>
          <p:cNvSpPr txBox="1"/>
          <p:nvPr/>
        </p:nvSpPr>
        <p:spPr>
          <a:xfrm>
            <a:off x="5276850" y="4158837"/>
            <a:ext cx="4743450"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CA" sz="3600" u="sng">
                <a:solidFill>
                  <a:schemeClr val="lt1"/>
                </a:solidFill>
                <a:latin typeface="Calibri"/>
                <a:ea typeface="Calibri"/>
                <a:cs typeface="Calibri"/>
                <a:sym typeface="Calibri"/>
                <a:hlinkClick r:id="rId5"/>
              </a:rPr>
              <a:t>delfontario@gmail.com</a:t>
            </a:r>
            <a:r>
              <a:rPr lang="en-CA" sz="3600">
                <a:solidFill>
                  <a:schemeClr val="lt1"/>
                </a:solidFill>
                <a:latin typeface="Calibri"/>
                <a:ea typeface="Calibri"/>
                <a:cs typeface="Calibri"/>
                <a:sym typeface="Calibri"/>
              </a:rPr>
              <a:t>            </a:t>
            </a:r>
            <a:endParaRPr/>
          </a:p>
          <a:p>
            <a:pPr indent="0" lvl="0" marL="0" marR="0" rtl="0" algn="l">
              <a:spcBef>
                <a:spcPts val="0"/>
              </a:spcBef>
              <a:spcAft>
                <a:spcPts val="0"/>
              </a:spcAft>
              <a:buNone/>
            </a:pPr>
            <a:r>
              <a:rPr lang="en-CA" sz="3600">
                <a:solidFill>
                  <a:schemeClr val="lt1"/>
                </a:solidFill>
                <a:latin typeface="Calibri"/>
                <a:ea typeface="Calibri"/>
                <a:cs typeface="Calibri"/>
                <a:sym typeface="Calibri"/>
              </a:rPr>
              <a:t>1-888-569-3353</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178" name="Shape 178"/>
        <p:cNvGrpSpPr/>
        <p:nvPr/>
      </p:nvGrpSpPr>
      <p:grpSpPr>
        <a:xfrm>
          <a:off x="0" y="0"/>
          <a:ext cx="0" cy="0"/>
          <a:chOff x="0" y="0"/>
          <a:chExt cx="0" cy="0"/>
        </a:xfrm>
      </p:grpSpPr>
      <p:sp>
        <p:nvSpPr>
          <p:cNvPr id="179" name="Google Shape;179;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CA"/>
              <a:t>The role of the Ontario DELF Centre</a:t>
            </a:r>
            <a:endParaRPr/>
          </a:p>
        </p:txBody>
      </p:sp>
      <p:sp>
        <p:nvSpPr>
          <p:cNvPr id="180" name="Google Shape;180;p12"/>
          <p:cNvSpPr txBox="1"/>
          <p:nvPr>
            <p:ph idx="1" type="body"/>
          </p:nvPr>
        </p:nvSpPr>
        <p:spPr>
          <a:xfrm>
            <a:off x="400050" y="2127251"/>
            <a:ext cx="11791950" cy="424815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CA"/>
              <a:t>Liaise with the Centre international d'études pédagogique (CIEP) (the public institution for educational and training cooperation within the French Ministry of National Education, Higher Education and Research), and the French Embassy;</a:t>
            </a:r>
            <a:endParaRPr/>
          </a:p>
          <a:p>
            <a:pPr indent="-228600" lvl="0" marL="228600" rtl="0" algn="l">
              <a:lnSpc>
                <a:spcPct val="90000"/>
              </a:lnSpc>
              <a:spcBef>
                <a:spcPts val="1000"/>
              </a:spcBef>
              <a:spcAft>
                <a:spcPts val="0"/>
              </a:spcAft>
              <a:buClr>
                <a:schemeClr val="dk1"/>
              </a:buClr>
              <a:buSzPts val="2800"/>
              <a:buChar char="•"/>
            </a:pPr>
            <a:r>
              <a:rPr lang="en-CA"/>
              <a:t>Pay CIEP fees (school boards using this centre will not be invoiced) for the May 2019 DELF scolaire session for students enrolled in Grade 12 FSL courses;</a:t>
            </a:r>
            <a:endParaRPr/>
          </a:p>
          <a:p>
            <a:pPr indent="-228600" lvl="0" marL="228600" rtl="0" algn="l">
              <a:lnSpc>
                <a:spcPct val="90000"/>
              </a:lnSpc>
              <a:spcBef>
                <a:spcPts val="1000"/>
              </a:spcBef>
              <a:spcAft>
                <a:spcPts val="0"/>
              </a:spcAft>
              <a:buClr>
                <a:schemeClr val="dk1"/>
              </a:buClr>
              <a:buSzPts val="2800"/>
              <a:buChar char="•"/>
            </a:pPr>
            <a:r>
              <a:rPr lang="en-CA"/>
              <a:t>Communicate with school board DELF leads;</a:t>
            </a:r>
            <a:endParaRPr/>
          </a:p>
          <a:p>
            <a:pPr indent="-228600" lvl="0" marL="228600" rtl="0" algn="l">
              <a:lnSpc>
                <a:spcPct val="90000"/>
              </a:lnSpc>
              <a:spcBef>
                <a:spcPts val="1000"/>
              </a:spcBef>
              <a:spcAft>
                <a:spcPts val="0"/>
              </a:spcAft>
              <a:buClr>
                <a:schemeClr val="dk1"/>
              </a:buClr>
              <a:buSzPts val="2800"/>
              <a:buChar char="•"/>
            </a:pPr>
            <a:r>
              <a:rPr lang="en-CA"/>
              <a:t>Enter student results and information into the DELF centre software;</a:t>
            </a:r>
            <a:endParaRPr/>
          </a:p>
          <a:p>
            <a:pPr indent="-228600" lvl="0" marL="228600" rtl="0" algn="l">
              <a:lnSpc>
                <a:spcPct val="90000"/>
              </a:lnSpc>
              <a:spcBef>
                <a:spcPts val="1000"/>
              </a:spcBef>
              <a:spcAft>
                <a:spcPts val="0"/>
              </a:spcAft>
              <a:buClr>
                <a:schemeClr val="dk1"/>
              </a:buClr>
              <a:buSzPts val="2800"/>
              <a:buChar char="•"/>
            </a:pPr>
            <a:r>
              <a:rPr lang="en-CA"/>
              <a:t>Support FSL professional learning (e.g., CEFR provincial and regional initiatives)</a:t>
            </a:r>
            <a:endParaRPr/>
          </a:p>
          <a:p>
            <a:pPr indent="-50800" lvl="0" marL="228600" rtl="0" algn="l">
              <a:lnSpc>
                <a:spcPct val="90000"/>
              </a:lnSpc>
              <a:spcBef>
                <a:spcPts val="1000"/>
              </a:spcBef>
              <a:spcAft>
                <a:spcPts val="0"/>
              </a:spcAft>
              <a:buClr>
                <a:schemeClr val="dk1"/>
              </a:buClr>
              <a:buSzPts val="2800"/>
              <a:buNone/>
            </a:pPr>
            <a:r>
              <a:t/>
            </a:r>
            <a:endParaRPr/>
          </a:p>
        </p:txBody>
      </p:sp>
      <p:pic>
        <p:nvPicPr>
          <p:cNvPr descr="Image result for a savoir" id="181" name="Google Shape;181;p12"/>
          <p:cNvPicPr preferRelativeResize="0"/>
          <p:nvPr/>
        </p:nvPicPr>
        <p:blipFill rotWithShape="1">
          <a:blip r:embed="rId3">
            <a:alphaModFix/>
          </a:blip>
          <a:srcRect b="0" l="0" r="0" t="0"/>
          <a:stretch/>
        </p:blipFill>
        <p:spPr>
          <a:xfrm rot="1266148">
            <a:off x="10182224" y="192972"/>
            <a:ext cx="1400175" cy="176212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186" name="Shape 186"/>
        <p:cNvGrpSpPr/>
        <p:nvPr/>
      </p:nvGrpSpPr>
      <p:grpSpPr>
        <a:xfrm>
          <a:off x="0" y="0"/>
          <a:ext cx="0" cy="0"/>
          <a:chOff x="0" y="0"/>
          <a:chExt cx="0" cy="0"/>
        </a:xfrm>
      </p:grpSpPr>
      <p:sp>
        <p:nvSpPr>
          <p:cNvPr id="187" name="Google Shape;187;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CA"/>
              <a:t>The role of school boards</a:t>
            </a:r>
            <a:endParaRPr/>
          </a:p>
        </p:txBody>
      </p:sp>
      <p:sp>
        <p:nvSpPr>
          <p:cNvPr id="188" name="Google Shape;188;p13"/>
          <p:cNvSpPr txBox="1"/>
          <p:nvPr>
            <p:ph idx="1" type="body"/>
          </p:nvPr>
        </p:nvSpPr>
        <p:spPr>
          <a:xfrm>
            <a:off x="400050" y="1690688"/>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80000"/>
              </a:lnSpc>
              <a:spcBef>
                <a:spcPts val="0"/>
              </a:spcBef>
              <a:spcAft>
                <a:spcPts val="0"/>
              </a:spcAft>
              <a:buClr>
                <a:schemeClr val="dk1"/>
              </a:buClr>
              <a:buSzPts val="3200"/>
              <a:buChar char="•"/>
            </a:pPr>
            <a:r>
              <a:rPr lang="en-CA" sz="3200"/>
              <a:t>Coordinate and fund the training for a sufficient number of examiners;</a:t>
            </a:r>
            <a:endParaRPr/>
          </a:p>
          <a:p>
            <a:pPr indent="-228600" lvl="0" marL="228600" rtl="0" algn="l">
              <a:lnSpc>
                <a:spcPct val="80000"/>
              </a:lnSpc>
              <a:spcBef>
                <a:spcPts val="1000"/>
              </a:spcBef>
              <a:spcAft>
                <a:spcPts val="0"/>
              </a:spcAft>
              <a:buClr>
                <a:schemeClr val="dk1"/>
              </a:buClr>
              <a:buSzPts val="3200"/>
              <a:buChar char="•"/>
            </a:pPr>
            <a:r>
              <a:rPr lang="en-CA" sz="3200"/>
              <a:t>Make all student arrangements related to the exam, including collecting parent permissions, organizing the location and materials for the exams;</a:t>
            </a:r>
            <a:endParaRPr/>
          </a:p>
          <a:p>
            <a:pPr indent="-228600" lvl="0" marL="228600" rtl="0" algn="l">
              <a:lnSpc>
                <a:spcPct val="80000"/>
              </a:lnSpc>
              <a:spcBef>
                <a:spcPts val="1000"/>
              </a:spcBef>
              <a:spcAft>
                <a:spcPts val="0"/>
              </a:spcAft>
              <a:buClr>
                <a:schemeClr val="dk1"/>
              </a:buClr>
              <a:buSzPts val="3200"/>
              <a:buChar char="•"/>
            </a:pPr>
            <a:r>
              <a:rPr lang="en-CA" sz="3200"/>
              <a:t>Manage all communication with teachers, students and families; and,</a:t>
            </a:r>
            <a:endParaRPr/>
          </a:p>
          <a:p>
            <a:pPr indent="-228600" lvl="0" marL="228600" rtl="0" algn="l">
              <a:lnSpc>
                <a:spcPct val="80000"/>
              </a:lnSpc>
              <a:spcBef>
                <a:spcPts val="1000"/>
              </a:spcBef>
              <a:spcAft>
                <a:spcPts val="0"/>
              </a:spcAft>
              <a:buClr>
                <a:schemeClr val="dk1"/>
              </a:buClr>
              <a:buSzPts val="3200"/>
              <a:buChar char="•"/>
            </a:pPr>
            <a:r>
              <a:rPr lang="en-CA" sz="3200"/>
              <a:t>Work with the Ontario DELF Centre for the administrative aspects of the DELF.</a:t>
            </a:r>
            <a:endParaRPr/>
          </a:p>
          <a:p>
            <a:pPr indent="-50800" lvl="0" marL="228600" rtl="0" algn="l">
              <a:lnSpc>
                <a:spcPct val="80000"/>
              </a:lnSpc>
              <a:spcBef>
                <a:spcPts val="1000"/>
              </a:spcBef>
              <a:spcAft>
                <a:spcPts val="0"/>
              </a:spcAft>
              <a:buClr>
                <a:schemeClr val="dk1"/>
              </a:buClr>
              <a:buSzPts val="2800"/>
              <a:buNone/>
            </a:pPr>
            <a:r>
              <a:t/>
            </a:r>
            <a:endParaRPr/>
          </a:p>
        </p:txBody>
      </p:sp>
      <p:pic>
        <p:nvPicPr>
          <p:cNvPr descr="Image result for a savoir" id="189" name="Google Shape;189;p13"/>
          <p:cNvPicPr preferRelativeResize="0"/>
          <p:nvPr/>
        </p:nvPicPr>
        <p:blipFill rotWithShape="1">
          <a:blip r:embed="rId3">
            <a:alphaModFix/>
          </a:blip>
          <a:srcRect b="0" l="0" r="0" t="0"/>
          <a:stretch/>
        </p:blipFill>
        <p:spPr>
          <a:xfrm rot="1844361">
            <a:off x="10439846" y="234050"/>
            <a:ext cx="1400175" cy="176212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194" name="Shape 194"/>
        <p:cNvGrpSpPr/>
        <p:nvPr/>
      </p:nvGrpSpPr>
      <p:grpSpPr>
        <a:xfrm>
          <a:off x="0" y="0"/>
          <a:ext cx="0" cy="0"/>
          <a:chOff x="0" y="0"/>
          <a:chExt cx="0" cy="0"/>
        </a:xfrm>
      </p:grpSpPr>
      <p:sp>
        <p:nvSpPr>
          <p:cNvPr id="195" name="Google Shape;195;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CA"/>
              <a:t>Funding for the DELF</a:t>
            </a:r>
            <a:endParaRPr/>
          </a:p>
        </p:txBody>
      </p:sp>
      <p:graphicFrame>
        <p:nvGraphicFramePr>
          <p:cNvPr id="196" name="Google Shape;196;p14"/>
          <p:cNvGraphicFramePr/>
          <p:nvPr/>
        </p:nvGraphicFramePr>
        <p:xfrm>
          <a:off x="838200" y="1690688"/>
          <a:ext cx="3000000" cy="3000000"/>
        </p:xfrm>
        <a:graphic>
          <a:graphicData uri="http://schemas.openxmlformats.org/drawingml/2006/table">
            <a:tbl>
              <a:tblPr bandRow="1" firstCol="1" firstRow="1">
                <a:noFill/>
                <a:tableStyleId>{15BE6C18-C356-4D6E-B733-55301E93690C}</a:tableStyleId>
              </a:tblPr>
              <a:tblGrid>
                <a:gridCol w="7745475"/>
                <a:gridCol w="2770125"/>
              </a:tblGrid>
              <a:tr h="1414475">
                <a:tc>
                  <a:txBody>
                    <a:bodyPr/>
                    <a:lstStyle/>
                    <a:p>
                      <a:pPr indent="0" lvl="0" marL="0" marR="0" rtl="0" algn="l">
                        <a:spcBef>
                          <a:spcPts val="0"/>
                        </a:spcBef>
                        <a:spcAft>
                          <a:spcPts val="0"/>
                        </a:spcAft>
                        <a:buNone/>
                      </a:pPr>
                      <a:r>
                        <a:rPr lang="en-CA" sz="2800"/>
                        <a:t>Number of students enrolled in Grade 12 FSL courses writing the DELF in 2017/2018</a:t>
                      </a:r>
                      <a:endParaRPr sz="2800">
                        <a:latin typeface="Times New Roman"/>
                        <a:ea typeface="Times New Roman"/>
                        <a:cs typeface="Times New Roman"/>
                        <a:sym typeface="Times New Roman"/>
                      </a:endParaRPr>
                    </a:p>
                  </a:txBody>
                  <a:tcPr marT="0" marB="0" marR="68575" marL="68575"/>
                </a:tc>
                <a:tc>
                  <a:txBody>
                    <a:bodyPr/>
                    <a:lstStyle/>
                    <a:p>
                      <a:pPr indent="0" lvl="0" marL="0" marR="0" rtl="0" algn="l">
                        <a:spcBef>
                          <a:spcPts val="0"/>
                        </a:spcBef>
                        <a:spcAft>
                          <a:spcPts val="0"/>
                        </a:spcAft>
                        <a:buNone/>
                      </a:pPr>
                      <a:r>
                        <a:rPr lang="en-CA" sz="2800"/>
                        <a:t>Amount</a:t>
                      </a:r>
                      <a:endParaRPr sz="2800">
                        <a:latin typeface="Times New Roman"/>
                        <a:ea typeface="Times New Roman"/>
                        <a:cs typeface="Times New Roman"/>
                        <a:sym typeface="Times New Roman"/>
                      </a:endParaRPr>
                    </a:p>
                  </a:txBody>
                  <a:tcPr marT="0" marB="0" marR="68575" marL="68575"/>
                </a:tc>
              </a:tr>
              <a:tr h="738200">
                <a:tc>
                  <a:txBody>
                    <a:bodyPr/>
                    <a:lstStyle/>
                    <a:p>
                      <a:pPr indent="0" lvl="0" marL="0" marR="0" rtl="0" algn="l">
                        <a:spcBef>
                          <a:spcPts val="0"/>
                        </a:spcBef>
                        <a:spcAft>
                          <a:spcPts val="0"/>
                        </a:spcAft>
                        <a:buNone/>
                      </a:pPr>
                      <a:r>
                        <a:rPr lang="en-CA" sz="2800"/>
                        <a:t>0 (No prior experience with the DELF)</a:t>
                      </a:r>
                      <a:endParaRPr sz="2800">
                        <a:latin typeface="Times New Roman"/>
                        <a:ea typeface="Times New Roman"/>
                        <a:cs typeface="Times New Roman"/>
                        <a:sym typeface="Times New Roman"/>
                      </a:endParaRPr>
                    </a:p>
                  </a:txBody>
                  <a:tcPr marT="0" marB="0" marR="68575" marL="68575"/>
                </a:tc>
                <a:tc>
                  <a:txBody>
                    <a:bodyPr/>
                    <a:lstStyle/>
                    <a:p>
                      <a:pPr indent="0" lvl="0" marL="0" marR="0" rtl="0" algn="r">
                        <a:spcBef>
                          <a:spcPts val="0"/>
                        </a:spcBef>
                        <a:spcAft>
                          <a:spcPts val="0"/>
                        </a:spcAft>
                        <a:buNone/>
                      </a:pPr>
                      <a:r>
                        <a:rPr lang="en-CA" sz="2800"/>
                        <a:t>$5,000</a:t>
                      </a:r>
                      <a:endParaRPr sz="2800">
                        <a:latin typeface="Times New Roman"/>
                        <a:ea typeface="Times New Roman"/>
                        <a:cs typeface="Times New Roman"/>
                        <a:sym typeface="Times New Roman"/>
                      </a:endParaRPr>
                    </a:p>
                  </a:txBody>
                  <a:tcPr marT="0" marB="0" marR="68575" marL="68575"/>
                </a:tc>
              </a:tr>
              <a:tr h="738200">
                <a:tc>
                  <a:txBody>
                    <a:bodyPr/>
                    <a:lstStyle/>
                    <a:p>
                      <a:pPr indent="0" lvl="0" marL="0" marR="0" rtl="0" algn="l">
                        <a:spcBef>
                          <a:spcPts val="0"/>
                        </a:spcBef>
                        <a:spcAft>
                          <a:spcPts val="0"/>
                        </a:spcAft>
                        <a:buNone/>
                      </a:pPr>
                      <a:r>
                        <a:rPr lang="en-CA" sz="2800"/>
                        <a:t>1-50</a:t>
                      </a:r>
                      <a:endParaRPr sz="2800">
                        <a:latin typeface="Times New Roman"/>
                        <a:ea typeface="Times New Roman"/>
                        <a:cs typeface="Times New Roman"/>
                        <a:sym typeface="Times New Roman"/>
                      </a:endParaRPr>
                    </a:p>
                  </a:txBody>
                  <a:tcPr marT="0" marB="0" marR="68575" marL="68575"/>
                </a:tc>
                <a:tc>
                  <a:txBody>
                    <a:bodyPr/>
                    <a:lstStyle/>
                    <a:p>
                      <a:pPr indent="0" lvl="0" marL="0" marR="0" rtl="0" algn="r">
                        <a:spcBef>
                          <a:spcPts val="0"/>
                        </a:spcBef>
                        <a:spcAft>
                          <a:spcPts val="0"/>
                        </a:spcAft>
                        <a:buNone/>
                      </a:pPr>
                      <a:r>
                        <a:rPr lang="en-CA" sz="2800"/>
                        <a:t>$5,000</a:t>
                      </a:r>
                      <a:endParaRPr sz="2800">
                        <a:latin typeface="Times New Roman"/>
                        <a:ea typeface="Times New Roman"/>
                        <a:cs typeface="Times New Roman"/>
                        <a:sym typeface="Times New Roman"/>
                      </a:endParaRPr>
                    </a:p>
                  </a:txBody>
                  <a:tcPr marT="0" marB="0" marR="68575" marL="68575"/>
                </a:tc>
              </a:tr>
              <a:tr h="738200">
                <a:tc>
                  <a:txBody>
                    <a:bodyPr/>
                    <a:lstStyle/>
                    <a:p>
                      <a:pPr indent="0" lvl="0" marL="0" marR="0" rtl="0" algn="l">
                        <a:spcBef>
                          <a:spcPts val="0"/>
                        </a:spcBef>
                        <a:spcAft>
                          <a:spcPts val="0"/>
                        </a:spcAft>
                        <a:buNone/>
                      </a:pPr>
                      <a:r>
                        <a:rPr lang="en-CA" sz="2800"/>
                        <a:t>51-100</a:t>
                      </a:r>
                      <a:endParaRPr sz="2800">
                        <a:latin typeface="Times New Roman"/>
                        <a:ea typeface="Times New Roman"/>
                        <a:cs typeface="Times New Roman"/>
                        <a:sym typeface="Times New Roman"/>
                      </a:endParaRPr>
                    </a:p>
                  </a:txBody>
                  <a:tcPr marT="0" marB="0" marR="68575" marL="68575"/>
                </a:tc>
                <a:tc>
                  <a:txBody>
                    <a:bodyPr/>
                    <a:lstStyle/>
                    <a:p>
                      <a:pPr indent="0" lvl="0" marL="0" marR="0" rtl="0" algn="r">
                        <a:spcBef>
                          <a:spcPts val="0"/>
                        </a:spcBef>
                        <a:spcAft>
                          <a:spcPts val="0"/>
                        </a:spcAft>
                        <a:buNone/>
                      </a:pPr>
                      <a:r>
                        <a:rPr lang="en-CA" sz="2800"/>
                        <a:t>$10,000</a:t>
                      </a:r>
                      <a:endParaRPr sz="2800">
                        <a:latin typeface="Times New Roman"/>
                        <a:ea typeface="Times New Roman"/>
                        <a:cs typeface="Times New Roman"/>
                        <a:sym typeface="Times New Roman"/>
                      </a:endParaRPr>
                    </a:p>
                  </a:txBody>
                  <a:tcPr marT="0" marB="0" marR="68575" marL="68575"/>
                </a:tc>
              </a:tr>
              <a:tr h="738200">
                <a:tc>
                  <a:txBody>
                    <a:bodyPr/>
                    <a:lstStyle/>
                    <a:p>
                      <a:pPr indent="0" lvl="0" marL="0" marR="0" rtl="0" algn="l">
                        <a:spcBef>
                          <a:spcPts val="0"/>
                        </a:spcBef>
                        <a:spcAft>
                          <a:spcPts val="0"/>
                        </a:spcAft>
                        <a:buNone/>
                      </a:pPr>
                      <a:r>
                        <a:rPr lang="en-CA" sz="2800"/>
                        <a:t>101+</a:t>
                      </a:r>
                      <a:endParaRPr sz="2800">
                        <a:latin typeface="Times New Roman"/>
                        <a:ea typeface="Times New Roman"/>
                        <a:cs typeface="Times New Roman"/>
                        <a:sym typeface="Times New Roman"/>
                      </a:endParaRPr>
                    </a:p>
                  </a:txBody>
                  <a:tcPr marT="0" marB="0" marR="68575" marL="68575"/>
                </a:tc>
                <a:tc>
                  <a:txBody>
                    <a:bodyPr/>
                    <a:lstStyle/>
                    <a:p>
                      <a:pPr indent="0" lvl="0" marL="0" marR="0" rtl="0" algn="r">
                        <a:spcBef>
                          <a:spcPts val="0"/>
                        </a:spcBef>
                        <a:spcAft>
                          <a:spcPts val="0"/>
                        </a:spcAft>
                        <a:buNone/>
                      </a:pPr>
                      <a:r>
                        <a:rPr lang="en-CA" sz="2800"/>
                        <a:t>$15,000</a:t>
                      </a:r>
                      <a:endParaRPr sz="2800">
                        <a:latin typeface="Times New Roman"/>
                        <a:ea typeface="Times New Roman"/>
                        <a:cs typeface="Times New Roman"/>
                        <a:sym typeface="Times New Roman"/>
                      </a:endParaRPr>
                    </a:p>
                  </a:txBody>
                  <a:tcPr marT="0" marB="0" marR="68575" marL="68575"/>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1" name="Shape 201"/>
        <p:cNvGrpSpPr/>
        <p:nvPr/>
      </p:nvGrpSpPr>
      <p:grpSpPr>
        <a:xfrm>
          <a:off x="0" y="0"/>
          <a:ext cx="0" cy="0"/>
          <a:chOff x="0" y="0"/>
          <a:chExt cx="0" cy="0"/>
        </a:xfrm>
      </p:grpSpPr>
      <p:pic>
        <p:nvPicPr>
          <p:cNvPr descr="Image result for professional learning activity" id="202" name="Google Shape;202;p15"/>
          <p:cNvPicPr preferRelativeResize="0"/>
          <p:nvPr>
            <p:ph idx="1" type="body"/>
          </p:nvPr>
        </p:nvPicPr>
        <p:blipFill rotWithShape="1">
          <a:blip r:embed="rId3">
            <a:alphaModFix/>
          </a:blip>
          <a:srcRect b="0" l="0" r="0" t="0"/>
          <a:stretch/>
        </p:blipFill>
        <p:spPr>
          <a:xfrm>
            <a:off x="988288" y="724612"/>
            <a:ext cx="9908557" cy="5405600"/>
          </a:xfrm>
          <a:prstGeom prst="rect">
            <a:avLst/>
          </a:prstGeom>
          <a:noFill/>
          <a:ln>
            <a:noFill/>
          </a:ln>
        </p:spPr>
      </p:pic>
      <p:sp>
        <p:nvSpPr>
          <p:cNvPr id="203" name="Google Shape;203;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CA"/>
              <a:t>Activity</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8" name="Shape 208"/>
        <p:cNvGrpSpPr/>
        <p:nvPr/>
      </p:nvGrpSpPr>
      <p:grpSpPr>
        <a:xfrm>
          <a:off x="0" y="0"/>
          <a:ext cx="0" cy="0"/>
          <a:chOff x="0" y="0"/>
          <a:chExt cx="0" cy="0"/>
        </a:xfrm>
      </p:grpSpPr>
      <p:sp>
        <p:nvSpPr>
          <p:cNvPr id="209" name="Google Shape;209;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CA"/>
              <a:t>CEFR Continuum of Implementation</a:t>
            </a:r>
            <a:endParaRPr/>
          </a:p>
        </p:txBody>
      </p:sp>
      <p:pic>
        <p:nvPicPr>
          <p:cNvPr id="210" name="Google Shape;210;p16"/>
          <p:cNvPicPr preferRelativeResize="0"/>
          <p:nvPr>
            <p:ph idx="1" type="body"/>
          </p:nvPr>
        </p:nvPicPr>
        <p:blipFill rotWithShape="1">
          <a:blip r:embed="rId3">
            <a:alphaModFix/>
          </a:blip>
          <a:srcRect b="0" l="0" r="0" t="0"/>
          <a:stretch/>
        </p:blipFill>
        <p:spPr>
          <a:xfrm>
            <a:off x="6248027" y="1690688"/>
            <a:ext cx="5105773" cy="4351338"/>
          </a:xfrm>
          <a:prstGeom prst="rect">
            <a:avLst/>
          </a:prstGeom>
          <a:noFill/>
          <a:ln>
            <a:noFill/>
          </a:ln>
        </p:spPr>
      </p:pic>
      <p:sp>
        <p:nvSpPr>
          <p:cNvPr id="211" name="Google Shape;211;p16"/>
          <p:cNvSpPr txBox="1"/>
          <p:nvPr>
            <p:ph idx="2" type="body"/>
          </p:nvPr>
        </p:nvSpPr>
        <p:spPr>
          <a:xfrm>
            <a:off x="838200" y="4682331"/>
            <a:ext cx="5181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CA" u="sng">
                <a:solidFill>
                  <a:schemeClr val="hlink"/>
                </a:solidFill>
                <a:hlinkClick r:id="rId4"/>
              </a:rPr>
              <a:t>https://sites.google.com/teltgafe.com/cefr-ontario</a:t>
            </a:r>
            <a:endParaRPr/>
          </a:p>
          <a:p>
            <a:pPr indent="0" lvl="0" marL="0" rtl="0" algn="l">
              <a:lnSpc>
                <a:spcPct val="90000"/>
              </a:lnSpc>
              <a:spcBef>
                <a:spcPts val="1000"/>
              </a:spcBef>
              <a:spcAft>
                <a:spcPts val="0"/>
              </a:spcAft>
              <a:buClr>
                <a:schemeClr val="dk1"/>
              </a:buClr>
              <a:buSzPts val="2800"/>
              <a:buNone/>
            </a:pPr>
            <a:r>
              <a:t/>
            </a:r>
            <a:endParaRPr/>
          </a:p>
        </p:txBody>
      </p:sp>
      <p:pic>
        <p:nvPicPr>
          <p:cNvPr id="212" name="Google Shape;212;p16"/>
          <p:cNvPicPr preferRelativeResize="0"/>
          <p:nvPr/>
        </p:nvPicPr>
        <p:blipFill rotWithShape="1">
          <a:blip r:embed="rId5">
            <a:alphaModFix/>
          </a:blip>
          <a:srcRect b="0" l="0" r="0" t="0"/>
          <a:stretch/>
        </p:blipFill>
        <p:spPr>
          <a:xfrm>
            <a:off x="900391" y="1951491"/>
            <a:ext cx="4675845" cy="217566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7" name="Shape 217"/>
        <p:cNvGrpSpPr/>
        <p:nvPr/>
      </p:nvGrpSpPr>
      <p:grpSpPr>
        <a:xfrm>
          <a:off x="0" y="0"/>
          <a:ext cx="0" cy="0"/>
          <a:chOff x="0" y="0"/>
          <a:chExt cx="0" cy="0"/>
        </a:xfrm>
      </p:grpSpPr>
      <p:sp>
        <p:nvSpPr>
          <p:cNvPr id="218" name="Google Shape;218;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CA"/>
              <a:t>Why create a continuum of implementation?</a:t>
            </a:r>
            <a:br>
              <a:rPr lang="en-CA"/>
            </a:br>
            <a:r>
              <a:rPr lang="en-CA"/>
              <a:t>What is it?</a:t>
            </a:r>
            <a:endParaRPr/>
          </a:p>
        </p:txBody>
      </p:sp>
      <p:sp>
        <p:nvSpPr>
          <p:cNvPr id="219" name="Google Shape;219;p17"/>
          <p:cNvSpPr txBox="1"/>
          <p:nvPr>
            <p:ph idx="1" type="body"/>
          </p:nvPr>
        </p:nvSpPr>
        <p:spPr>
          <a:xfrm>
            <a:off x="838200" y="1825624"/>
            <a:ext cx="10515600" cy="4575175"/>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3200"/>
              <a:buChar char="•"/>
            </a:pPr>
            <a:r>
              <a:rPr lang="en-CA" sz="3200"/>
              <a:t>The continuum  provides clear, specific, and shared descriptions of what a new program or practice looks like.</a:t>
            </a:r>
            <a:endParaRPr/>
          </a:p>
          <a:p>
            <a:pPr indent="-228600" lvl="0" marL="228600" rtl="0" algn="l">
              <a:lnSpc>
                <a:spcPct val="90000"/>
              </a:lnSpc>
              <a:spcBef>
                <a:spcPts val="1000"/>
              </a:spcBef>
              <a:spcAft>
                <a:spcPts val="0"/>
              </a:spcAft>
              <a:buClr>
                <a:schemeClr val="dk1"/>
              </a:buClr>
              <a:buSzPts val="3200"/>
              <a:buChar char="•"/>
            </a:pPr>
            <a:r>
              <a:rPr lang="en-CA" sz="3200"/>
              <a:t>It focuses on the key components of a program or practice.</a:t>
            </a:r>
            <a:endParaRPr/>
          </a:p>
          <a:p>
            <a:pPr indent="-228600" lvl="0" marL="228600" rtl="0" algn="l">
              <a:lnSpc>
                <a:spcPct val="90000"/>
              </a:lnSpc>
              <a:spcBef>
                <a:spcPts val="1000"/>
              </a:spcBef>
              <a:spcAft>
                <a:spcPts val="0"/>
              </a:spcAft>
              <a:buClr>
                <a:schemeClr val="dk1"/>
              </a:buClr>
              <a:buSzPts val="3200"/>
              <a:buChar char="•"/>
            </a:pPr>
            <a:r>
              <a:rPr lang="en-CA" sz="3200"/>
              <a:t>The continuum describes variations for each component of a new program in terms of the actions and behaviors that are ideal, acceptable, and unacceptable.</a:t>
            </a:r>
            <a:endParaRPr/>
          </a:p>
          <a:p>
            <a:pPr indent="-228600" lvl="0" marL="228600" rtl="0" algn="l">
              <a:lnSpc>
                <a:spcPct val="90000"/>
              </a:lnSpc>
              <a:spcBef>
                <a:spcPts val="1000"/>
              </a:spcBef>
              <a:spcAft>
                <a:spcPts val="0"/>
              </a:spcAft>
              <a:buClr>
                <a:schemeClr val="dk1"/>
              </a:buClr>
              <a:buSzPts val="3200"/>
              <a:buChar char="•"/>
            </a:pPr>
            <a:r>
              <a:rPr lang="en-CA" sz="3200"/>
              <a:t>It helps teachers who are new to a school understand program expectations.</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4" name="Shape 224"/>
        <p:cNvGrpSpPr/>
        <p:nvPr/>
      </p:nvGrpSpPr>
      <p:grpSpPr>
        <a:xfrm>
          <a:off x="0" y="0"/>
          <a:ext cx="0" cy="0"/>
          <a:chOff x="0" y="0"/>
          <a:chExt cx="0" cy="0"/>
        </a:xfrm>
      </p:grpSpPr>
      <p:pic>
        <p:nvPicPr>
          <p:cNvPr id="225" name="Google Shape;225;p18"/>
          <p:cNvPicPr preferRelativeResize="0"/>
          <p:nvPr>
            <p:ph idx="4294967295" type="body"/>
          </p:nvPr>
        </p:nvPicPr>
        <p:blipFill rotWithShape="1">
          <a:blip r:embed="rId3">
            <a:alphaModFix/>
          </a:blip>
          <a:srcRect b="0" l="0" r="0" t="0"/>
          <a:stretch/>
        </p:blipFill>
        <p:spPr>
          <a:xfrm>
            <a:off x="0" y="338850"/>
            <a:ext cx="11965577" cy="6292138"/>
          </a:xfrm>
          <a:prstGeom prst="rect">
            <a:avLst/>
          </a:prstGeom>
          <a:noFill/>
          <a:ln>
            <a:noFill/>
          </a:ln>
        </p:spPr>
      </p:pic>
      <p:pic>
        <p:nvPicPr>
          <p:cNvPr id="226" name="Google Shape;226;p18"/>
          <p:cNvPicPr preferRelativeResize="0"/>
          <p:nvPr/>
        </p:nvPicPr>
        <p:blipFill rotWithShape="1">
          <a:blip r:embed="rId4">
            <a:alphaModFix/>
          </a:blip>
          <a:srcRect b="0" l="0" r="0" t="0"/>
          <a:stretch/>
        </p:blipFill>
        <p:spPr>
          <a:xfrm>
            <a:off x="80160" y="430682"/>
            <a:ext cx="11805255" cy="6108474"/>
          </a:xfrm>
          <a:prstGeom prst="rect">
            <a:avLst/>
          </a:prstGeom>
          <a:noFill/>
          <a:ln>
            <a:noFill/>
          </a:ln>
        </p:spPr>
      </p:pic>
      <p:pic>
        <p:nvPicPr>
          <p:cNvPr id="227" name="Google Shape;227;p18"/>
          <p:cNvPicPr preferRelativeResize="0"/>
          <p:nvPr/>
        </p:nvPicPr>
        <p:blipFill rotWithShape="1">
          <a:blip r:embed="rId5">
            <a:alphaModFix/>
          </a:blip>
          <a:srcRect b="0" l="0" r="0" t="0"/>
          <a:stretch/>
        </p:blipFill>
        <p:spPr>
          <a:xfrm>
            <a:off x="49202" y="391493"/>
            <a:ext cx="11836213" cy="6186851"/>
          </a:xfrm>
          <a:prstGeom prst="rect">
            <a:avLst/>
          </a:prstGeom>
          <a:noFill/>
          <a:ln>
            <a:noFill/>
          </a:ln>
        </p:spPr>
      </p:pic>
      <p:pic>
        <p:nvPicPr>
          <p:cNvPr id="228" name="Google Shape;228;p18"/>
          <p:cNvPicPr preferRelativeResize="0"/>
          <p:nvPr/>
        </p:nvPicPr>
        <p:blipFill rotWithShape="1">
          <a:blip r:embed="rId6">
            <a:alphaModFix/>
          </a:blip>
          <a:srcRect b="0" l="0" r="0" t="0"/>
          <a:stretch/>
        </p:blipFill>
        <p:spPr>
          <a:xfrm>
            <a:off x="80160" y="325395"/>
            <a:ext cx="12027487" cy="630559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3" name="Shape 233"/>
        <p:cNvGrpSpPr/>
        <p:nvPr/>
      </p:nvGrpSpPr>
      <p:grpSpPr>
        <a:xfrm>
          <a:off x="0" y="0"/>
          <a:ext cx="0" cy="0"/>
          <a:chOff x="0" y="0"/>
          <a:chExt cx="0" cy="0"/>
        </a:xfrm>
      </p:grpSpPr>
      <p:sp>
        <p:nvSpPr>
          <p:cNvPr id="234" name="Google Shape;234;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CA"/>
              <a:t>How are school boards using the continuum?</a:t>
            </a:r>
            <a:endParaRPr/>
          </a:p>
        </p:txBody>
      </p:sp>
      <p:pic>
        <p:nvPicPr>
          <p:cNvPr id="235" name="Google Shape;235;p19"/>
          <p:cNvPicPr preferRelativeResize="0"/>
          <p:nvPr>
            <p:ph idx="1" type="body"/>
          </p:nvPr>
        </p:nvPicPr>
        <p:blipFill rotWithShape="1">
          <a:blip r:embed="rId3">
            <a:alphaModFix/>
          </a:blip>
          <a:srcRect b="0" l="0" r="0" t="0"/>
          <a:stretch/>
        </p:blipFill>
        <p:spPr>
          <a:xfrm>
            <a:off x="539935" y="1356650"/>
            <a:ext cx="5581650" cy="3571875"/>
          </a:xfrm>
          <a:prstGeom prst="rect">
            <a:avLst/>
          </a:prstGeom>
          <a:noFill/>
          <a:ln>
            <a:noFill/>
          </a:ln>
        </p:spPr>
      </p:pic>
      <p:pic>
        <p:nvPicPr>
          <p:cNvPr id="236" name="Google Shape;236;p19"/>
          <p:cNvPicPr preferRelativeResize="0"/>
          <p:nvPr/>
        </p:nvPicPr>
        <p:blipFill rotWithShape="1">
          <a:blip r:embed="rId4">
            <a:alphaModFix/>
          </a:blip>
          <a:srcRect b="0" l="0" r="0" t="0"/>
          <a:stretch/>
        </p:blipFill>
        <p:spPr>
          <a:xfrm>
            <a:off x="7939554" y="1892913"/>
            <a:ext cx="3690471" cy="4675043"/>
          </a:xfrm>
          <a:prstGeom prst="rect">
            <a:avLst/>
          </a:prstGeom>
          <a:noFill/>
          <a:ln>
            <a:noFill/>
          </a:ln>
        </p:spPr>
      </p:pic>
      <p:pic>
        <p:nvPicPr>
          <p:cNvPr id="237" name="Google Shape;237;p19"/>
          <p:cNvPicPr preferRelativeResize="0"/>
          <p:nvPr/>
        </p:nvPicPr>
        <p:blipFill rotWithShape="1">
          <a:blip r:embed="rId5">
            <a:alphaModFix/>
          </a:blip>
          <a:srcRect b="0" l="0" r="0" t="0"/>
          <a:stretch/>
        </p:blipFill>
        <p:spPr>
          <a:xfrm>
            <a:off x="550038" y="1374226"/>
            <a:ext cx="5571547" cy="5528771"/>
          </a:xfrm>
          <a:prstGeom prst="rect">
            <a:avLst/>
          </a:prstGeom>
          <a:noFill/>
          <a:ln>
            <a:noFill/>
          </a:ln>
        </p:spPr>
      </p:pic>
      <p:pic>
        <p:nvPicPr>
          <p:cNvPr id="238" name="Google Shape;238;p19"/>
          <p:cNvPicPr preferRelativeResize="0"/>
          <p:nvPr/>
        </p:nvPicPr>
        <p:blipFill rotWithShape="1">
          <a:blip r:embed="rId6">
            <a:alphaModFix/>
          </a:blip>
          <a:srcRect b="0" l="0" r="0" t="0"/>
          <a:stretch/>
        </p:blipFill>
        <p:spPr>
          <a:xfrm>
            <a:off x="6776909" y="1419225"/>
            <a:ext cx="4991100" cy="5438775"/>
          </a:xfrm>
          <a:prstGeom prst="rect">
            <a:avLst/>
          </a:prstGeom>
          <a:noFill/>
          <a:ln>
            <a:noFill/>
          </a:ln>
        </p:spPr>
      </p:pic>
      <p:grpSp>
        <p:nvGrpSpPr>
          <p:cNvPr id="239" name="Google Shape;239;p19"/>
          <p:cNvGrpSpPr/>
          <p:nvPr/>
        </p:nvGrpSpPr>
        <p:grpSpPr>
          <a:xfrm>
            <a:off x="423991" y="1385785"/>
            <a:ext cx="11354121" cy="5973859"/>
            <a:chOff x="423991" y="1385785"/>
            <a:chExt cx="11354121" cy="5973859"/>
          </a:xfrm>
        </p:grpSpPr>
        <p:pic>
          <p:nvPicPr>
            <p:cNvPr id="240" name="Google Shape;240;p19"/>
            <p:cNvPicPr preferRelativeResize="0"/>
            <p:nvPr/>
          </p:nvPicPr>
          <p:blipFill rotWithShape="1">
            <a:blip r:embed="rId7">
              <a:alphaModFix/>
            </a:blip>
            <a:srcRect b="0" l="0" r="0" t="0"/>
            <a:stretch/>
          </p:blipFill>
          <p:spPr>
            <a:xfrm>
              <a:off x="423991" y="1385785"/>
              <a:ext cx="11344018" cy="5973859"/>
            </a:xfrm>
            <a:prstGeom prst="rect">
              <a:avLst/>
            </a:prstGeom>
            <a:noFill/>
            <a:ln>
              <a:noFill/>
            </a:ln>
          </p:spPr>
        </p:pic>
        <p:sp>
          <p:nvSpPr>
            <p:cNvPr id="241" name="Google Shape;241;p19"/>
            <p:cNvSpPr txBox="1"/>
            <p:nvPr/>
          </p:nvSpPr>
          <p:spPr>
            <a:xfrm>
              <a:off x="8726578" y="5824833"/>
              <a:ext cx="3051534"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CA" sz="2000">
                  <a:solidFill>
                    <a:srgbClr val="FF0000"/>
                  </a:solidFill>
                  <a:latin typeface="Calibri"/>
                  <a:ea typeface="Calibri"/>
                  <a:cs typeface="Calibri"/>
                  <a:sym typeface="Calibri"/>
                </a:rPr>
                <a:t>Collaborative inquiries </a:t>
              </a:r>
              <a:endParaRPr b="1" sz="2000">
                <a:solidFill>
                  <a:srgbClr val="FF0000"/>
                </a:solidFill>
                <a:latin typeface="Calibri"/>
                <a:ea typeface="Calibri"/>
                <a:cs typeface="Calibri"/>
                <a:sym typeface="Calibri"/>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 name="Shape 97"/>
        <p:cNvGrpSpPr/>
        <p:nvPr/>
      </p:nvGrpSpPr>
      <p:grpSpPr>
        <a:xfrm>
          <a:off x="0" y="0"/>
          <a:ext cx="0" cy="0"/>
          <a:chOff x="0" y="0"/>
          <a:chExt cx="0" cy="0"/>
        </a:xfrm>
      </p:grpSpPr>
      <p:pic>
        <p:nvPicPr>
          <p:cNvPr descr="Image result for anime landscape" id="98" name="Google Shape;98;p2"/>
          <p:cNvPicPr preferRelativeResize="0"/>
          <p:nvPr/>
        </p:nvPicPr>
        <p:blipFill rotWithShape="1">
          <a:blip r:embed="rId3">
            <a:alphaModFix/>
          </a:blip>
          <a:srcRect b="0" l="0" r="0" t="0"/>
          <a:stretch/>
        </p:blipFill>
        <p:spPr>
          <a:xfrm>
            <a:off x="0" y="0"/>
            <a:ext cx="12192000" cy="6918015"/>
          </a:xfrm>
          <a:prstGeom prst="rect">
            <a:avLst/>
          </a:prstGeom>
          <a:noFill/>
          <a:ln>
            <a:noFill/>
          </a:ln>
        </p:spPr>
      </p:pic>
      <p:sp>
        <p:nvSpPr>
          <p:cNvPr id="99" name="Google Shape;99;p2"/>
          <p:cNvSpPr txBox="1"/>
          <p:nvPr/>
        </p:nvSpPr>
        <p:spPr>
          <a:xfrm>
            <a:off x="1423639" y="972263"/>
            <a:ext cx="9344722" cy="230832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CA" sz="4800">
                <a:solidFill>
                  <a:schemeClr val="dk1"/>
                </a:solidFill>
                <a:latin typeface="Calibri"/>
                <a:ea typeface="Calibri"/>
                <a:cs typeface="Calibri"/>
                <a:sym typeface="Calibri"/>
              </a:rPr>
              <a:t>Land acknowledgments are a stepping stone to honouring broken treaty relationships.  </a:t>
            </a:r>
            <a:endParaRPr sz="4800">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6" name="Shape 246"/>
        <p:cNvGrpSpPr/>
        <p:nvPr/>
      </p:nvGrpSpPr>
      <p:grpSpPr>
        <a:xfrm>
          <a:off x="0" y="0"/>
          <a:ext cx="0" cy="0"/>
          <a:chOff x="0" y="0"/>
          <a:chExt cx="0" cy="0"/>
        </a:xfrm>
      </p:grpSpPr>
      <p:pic>
        <p:nvPicPr>
          <p:cNvPr descr="Image result for professional learning activity" id="247" name="Google Shape;247;p20"/>
          <p:cNvPicPr preferRelativeResize="0"/>
          <p:nvPr>
            <p:ph idx="1" type="body"/>
          </p:nvPr>
        </p:nvPicPr>
        <p:blipFill rotWithShape="1">
          <a:blip r:embed="rId3">
            <a:alphaModFix/>
          </a:blip>
          <a:srcRect b="0" l="0" r="0" t="0"/>
          <a:stretch/>
        </p:blipFill>
        <p:spPr>
          <a:xfrm>
            <a:off x="1445243" y="365125"/>
            <a:ext cx="9908557" cy="5405600"/>
          </a:xfrm>
          <a:prstGeom prst="rect">
            <a:avLst/>
          </a:prstGeom>
          <a:noFill/>
          <a:ln>
            <a:noFill/>
          </a:ln>
        </p:spPr>
      </p:pic>
      <p:sp>
        <p:nvSpPr>
          <p:cNvPr id="248" name="Google Shape;248;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CA"/>
              <a:t>Activity</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3" name="Shape 253"/>
        <p:cNvGrpSpPr/>
        <p:nvPr/>
      </p:nvGrpSpPr>
      <p:grpSpPr>
        <a:xfrm>
          <a:off x="0" y="0"/>
          <a:ext cx="0" cy="0"/>
          <a:chOff x="0" y="0"/>
          <a:chExt cx="0" cy="0"/>
        </a:xfrm>
      </p:grpSpPr>
      <p:pic>
        <p:nvPicPr>
          <p:cNvPr id="254" name="Google Shape;254;p21"/>
          <p:cNvPicPr preferRelativeResize="0"/>
          <p:nvPr/>
        </p:nvPicPr>
        <p:blipFill rotWithShape="1">
          <a:blip r:embed="rId3">
            <a:alphaModFix/>
          </a:blip>
          <a:srcRect b="0" l="0" r="0" t="0"/>
          <a:stretch/>
        </p:blipFill>
        <p:spPr>
          <a:xfrm>
            <a:off x="8912532" y="637897"/>
            <a:ext cx="2721551" cy="2429153"/>
          </a:xfrm>
          <a:prstGeom prst="rect">
            <a:avLst/>
          </a:prstGeom>
          <a:noFill/>
          <a:ln>
            <a:noFill/>
          </a:ln>
        </p:spPr>
      </p:pic>
      <p:pic>
        <p:nvPicPr>
          <p:cNvPr descr="Image result for merci!" id="255" name="Google Shape;255;p21"/>
          <p:cNvPicPr preferRelativeResize="0"/>
          <p:nvPr/>
        </p:nvPicPr>
        <p:blipFill rotWithShape="1">
          <a:blip r:embed="rId4">
            <a:alphaModFix/>
          </a:blip>
          <a:srcRect b="0" l="0" r="0" t="0"/>
          <a:stretch/>
        </p:blipFill>
        <p:spPr>
          <a:xfrm>
            <a:off x="390434" y="0"/>
            <a:ext cx="8317570" cy="4609322"/>
          </a:xfrm>
          <a:prstGeom prst="rect">
            <a:avLst/>
          </a:prstGeom>
          <a:noFill/>
          <a:ln>
            <a:noFill/>
          </a:ln>
        </p:spPr>
      </p:pic>
      <p:pic>
        <p:nvPicPr>
          <p:cNvPr descr="16766659942f4c0f82d1" id="256" name="Google Shape;256;p21"/>
          <p:cNvPicPr preferRelativeResize="0"/>
          <p:nvPr/>
        </p:nvPicPr>
        <p:blipFill rotWithShape="1">
          <a:blip r:embed="rId5">
            <a:alphaModFix/>
          </a:blip>
          <a:srcRect b="0" l="0" r="0" t="0"/>
          <a:stretch/>
        </p:blipFill>
        <p:spPr>
          <a:xfrm>
            <a:off x="4705229" y="3857479"/>
            <a:ext cx="2971922" cy="2971922"/>
          </a:xfrm>
          <a:prstGeom prst="rect">
            <a:avLst/>
          </a:prstGeom>
          <a:noFill/>
          <a:ln>
            <a:noFill/>
          </a:ln>
        </p:spPr>
      </p:pic>
      <p:pic>
        <p:nvPicPr>
          <p:cNvPr descr="5318612534405513557703028" id="257" name="Google Shape;257;p21"/>
          <p:cNvPicPr preferRelativeResize="0"/>
          <p:nvPr/>
        </p:nvPicPr>
        <p:blipFill rotWithShape="1">
          <a:blip r:embed="rId6">
            <a:alphaModFix/>
          </a:blip>
          <a:srcRect b="0" l="0" r="0" t="0"/>
          <a:stretch/>
        </p:blipFill>
        <p:spPr>
          <a:xfrm>
            <a:off x="9326880" y="3487008"/>
            <a:ext cx="2865120" cy="3370992"/>
          </a:xfrm>
          <a:prstGeom prst="rect">
            <a:avLst/>
          </a:prstGeom>
          <a:noFill/>
          <a:ln>
            <a:noFill/>
          </a:ln>
        </p:spPr>
      </p:pic>
      <p:pic>
        <p:nvPicPr>
          <p:cNvPr descr="4484714551006862322547845" id="258" name="Google Shape;258;p21"/>
          <p:cNvPicPr preferRelativeResize="0"/>
          <p:nvPr/>
        </p:nvPicPr>
        <p:blipFill rotWithShape="1">
          <a:blip r:embed="rId7">
            <a:alphaModFix/>
          </a:blip>
          <a:srcRect b="0" l="0" r="0" t="0"/>
          <a:stretch/>
        </p:blipFill>
        <p:spPr>
          <a:xfrm>
            <a:off x="-85815" y="3487008"/>
            <a:ext cx="3177140" cy="39714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 name="Shape 104"/>
        <p:cNvGrpSpPr/>
        <p:nvPr/>
      </p:nvGrpSpPr>
      <p:grpSpPr>
        <a:xfrm>
          <a:off x="0" y="0"/>
          <a:ext cx="0" cy="0"/>
          <a:chOff x="0" y="0"/>
          <a:chExt cx="0" cy="0"/>
        </a:xfrm>
      </p:grpSpPr>
      <p:sp>
        <p:nvSpPr>
          <p:cNvPr id="105" name="Google Shape;105;p3"/>
          <p:cNvSpPr txBox="1"/>
          <p:nvPr>
            <p:ph type="title"/>
          </p:nvPr>
        </p:nvSpPr>
        <p:spPr>
          <a:xfrm>
            <a:off x="838200" y="219986"/>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CA"/>
              <a:t>Objectives for today’s session</a:t>
            </a:r>
            <a:endParaRPr/>
          </a:p>
        </p:txBody>
      </p:sp>
      <p:sp>
        <p:nvSpPr>
          <p:cNvPr id="106" name="Google Shape;106;p3"/>
          <p:cNvSpPr txBox="1"/>
          <p:nvPr>
            <p:ph idx="1" type="body"/>
          </p:nvPr>
        </p:nvSpPr>
        <p:spPr>
          <a:xfrm>
            <a:off x="838200" y="1545549"/>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3200"/>
              <a:buChar char="•"/>
            </a:pPr>
            <a:r>
              <a:rPr lang="en-CA" sz="3200"/>
              <a:t>Increase knowledge about supports that exist within the ministry for FSL school board leads.</a:t>
            </a:r>
            <a:endParaRPr/>
          </a:p>
          <a:p>
            <a:pPr indent="-228600" lvl="0" marL="228600" rtl="0" algn="l">
              <a:lnSpc>
                <a:spcPct val="90000"/>
              </a:lnSpc>
              <a:spcBef>
                <a:spcPts val="1000"/>
              </a:spcBef>
              <a:spcAft>
                <a:spcPts val="0"/>
              </a:spcAft>
              <a:buClr>
                <a:schemeClr val="dk1"/>
              </a:buClr>
              <a:buSzPts val="3200"/>
              <a:buChar char="•"/>
            </a:pPr>
            <a:r>
              <a:rPr lang="en-CA" sz="3200"/>
              <a:t>Have the opportunity to learn about essential documents, processes and resources related to the CEFR.</a:t>
            </a:r>
            <a:endParaRPr/>
          </a:p>
          <a:p>
            <a:pPr indent="-228600" lvl="0" marL="228600" rtl="0" algn="l">
              <a:lnSpc>
                <a:spcPct val="90000"/>
              </a:lnSpc>
              <a:spcBef>
                <a:spcPts val="1000"/>
              </a:spcBef>
              <a:spcAft>
                <a:spcPts val="0"/>
              </a:spcAft>
              <a:buClr>
                <a:schemeClr val="dk1"/>
              </a:buClr>
              <a:buSzPts val="3200"/>
              <a:buChar char="•"/>
            </a:pPr>
            <a:r>
              <a:rPr lang="en-CA" sz="3200"/>
              <a:t>Brainstorm professional learning activities for the CEFR that can be adapted for use in all school boards.</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p:txBody>
      </p:sp>
      <p:pic>
        <p:nvPicPr>
          <p:cNvPr descr="Image result for clip art goals" id="107" name="Google Shape;107;p3"/>
          <p:cNvPicPr preferRelativeResize="0"/>
          <p:nvPr/>
        </p:nvPicPr>
        <p:blipFill rotWithShape="1">
          <a:blip r:embed="rId3">
            <a:alphaModFix/>
          </a:blip>
          <a:srcRect b="0" l="0" r="0" t="0"/>
          <a:stretch/>
        </p:blipFill>
        <p:spPr>
          <a:xfrm>
            <a:off x="4430684" y="5191129"/>
            <a:ext cx="2571008" cy="166687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 name="Shape 112"/>
        <p:cNvGrpSpPr/>
        <p:nvPr/>
      </p:nvGrpSpPr>
      <p:grpSpPr>
        <a:xfrm>
          <a:off x="0" y="0"/>
          <a:ext cx="0" cy="0"/>
          <a:chOff x="0" y="0"/>
          <a:chExt cx="0" cy="0"/>
        </a:xfrm>
      </p:grpSpPr>
      <p:sp>
        <p:nvSpPr>
          <p:cNvPr id="113" name="Google Shape;113;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CA"/>
              <a:t>Key information for new FSL leads</a:t>
            </a:r>
            <a:endParaRPr/>
          </a:p>
        </p:txBody>
      </p:sp>
      <p:pic>
        <p:nvPicPr>
          <p:cNvPr descr="Image result for important information" id="114" name="Google Shape;114;p4"/>
          <p:cNvPicPr preferRelativeResize="0"/>
          <p:nvPr>
            <p:ph idx="1" type="body"/>
          </p:nvPr>
        </p:nvPicPr>
        <p:blipFill rotWithShape="1">
          <a:blip r:embed="rId3">
            <a:alphaModFix/>
          </a:blip>
          <a:srcRect b="0" l="0" r="0" t="0"/>
          <a:stretch/>
        </p:blipFill>
        <p:spPr>
          <a:xfrm>
            <a:off x="2924176" y="1943100"/>
            <a:ext cx="5911024" cy="357934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 name="Shape 119"/>
        <p:cNvGrpSpPr/>
        <p:nvPr/>
      </p:nvGrpSpPr>
      <p:grpSpPr>
        <a:xfrm>
          <a:off x="0" y="0"/>
          <a:ext cx="0" cy="0"/>
          <a:chOff x="0" y="0"/>
          <a:chExt cx="0" cy="0"/>
        </a:xfrm>
      </p:grpSpPr>
      <p:sp>
        <p:nvSpPr>
          <p:cNvPr id="120" name="Google Shape;120;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959"/>
              <a:buFont typeface="Calibri"/>
              <a:buNone/>
            </a:pPr>
            <a:r>
              <a:rPr lang="en-CA" sz="3959"/>
              <a:t>What is the Common European Framework of Reference (CEFR)?</a:t>
            </a:r>
            <a:br>
              <a:rPr lang="en-CA" sz="3959"/>
            </a:br>
            <a:endParaRPr sz="3959"/>
          </a:p>
        </p:txBody>
      </p:sp>
      <p:sp>
        <p:nvSpPr>
          <p:cNvPr id="121" name="Google Shape;121;p5"/>
          <p:cNvSpPr txBox="1"/>
          <p:nvPr>
            <p:ph idx="1" type="body"/>
          </p:nvPr>
        </p:nvSpPr>
        <p:spPr>
          <a:xfrm>
            <a:off x="632926" y="1690688"/>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CA"/>
              <a:t>Research-based framework </a:t>
            </a:r>
            <a:endParaRPr/>
          </a:p>
          <a:p>
            <a:pPr indent="-228600" lvl="0" marL="228600" rtl="0" algn="l">
              <a:lnSpc>
                <a:spcPct val="90000"/>
              </a:lnSpc>
              <a:spcBef>
                <a:spcPts val="1000"/>
              </a:spcBef>
              <a:spcAft>
                <a:spcPts val="0"/>
              </a:spcAft>
              <a:buClr>
                <a:schemeClr val="dk1"/>
              </a:buClr>
              <a:buSzPts val="2800"/>
              <a:buChar char="•"/>
            </a:pPr>
            <a:r>
              <a:rPr lang="en-CA"/>
              <a:t>Neither a program nor a curriculum/syllabus</a:t>
            </a:r>
            <a:endParaRPr/>
          </a:p>
          <a:p>
            <a:pPr indent="-228600" lvl="0" marL="228600" rtl="0" algn="l">
              <a:lnSpc>
                <a:spcPct val="90000"/>
              </a:lnSpc>
              <a:spcBef>
                <a:spcPts val="1000"/>
              </a:spcBef>
              <a:spcAft>
                <a:spcPts val="0"/>
              </a:spcAft>
              <a:buClr>
                <a:schemeClr val="dk1"/>
              </a:buClr>
              <a:buSzPts val="2800"/>
              <a:buChar char="•"/>
            </a:pPr>
            <a:r>
              <a:rPr lang="en-CA"/>
              <a:t>Informs practices for instruction and assessment</a:t>
            </a:r>
            <a:endParaRPr/>
          </a:p>
          <a:p>
            <a:pPr indent="0" lvl="0" marL="0" rtl="0" algn="l">
              <a:lnSpc>
                <a:spcPct val="90000"/>
              </a:lnSpc>
              <a:spcBef>
                <a:spcPts val="1000"/>
              </a:spcBef>
              <a:spcAft>
                <a:spcPts val="0"/>
              </a:spcAft>
              <a:buClr>
                <a:schemeClr val="dk1"/>
              </a:buClr>
              <a:buSzPts val="2800"/>
              <a:buNone/>
            </a:pPr>
            <a:r>
              <a:t/>
            </a:r>
            <a:endParaRPr/>
          </a:p>
        </p:txBody>
      </p:sp>
      <p:pic>
        <p:nvPicPr>
          <p:cNvPr id="122" name="Google Shape;122;p5"/>
          <p:cNvPicPr preferRelativeResize="0"/>
          <p:nvPr/>
        </p:nvPicPr>
        <p:blipFill rotWithShape="1">
          <a:blip r:embed="rId3">
            <a:alphaModFix/>
          </a:blip>
          <a:srcRect b="0" l="0" r="0" t="0"/>
          <a:stretch/>
        </p:blipFill>
        <p:spPr>
          <a:xfrm>
            <a:off x="3309680" y="3521019"/>
            <a:ext cx="2031353" cy="2895600"/>
          </a:xfrm>
          <a:prstGeom prst="rect">
            <a:avLst/>
          </a:prstGeom>
          <a:noFill/>
          <a:ln>
            <a:noFill/>
          </a:ln>
        </p:spPr>
      </p:pic>
      <p:pic>
        <p:nvPicPr>
          <p:cNvPr id="123" name="Google Shape;123;p5"/>
          <p:cNvPicPr preferRelativeResize="0"/>
          <p:nvPr/>
        </p:nvPicPr>
        <p:blipFill rotWithShape="1">
          <a:blip r:embed="rId4">
            <a:alphaModFix/>
          </a:blip>
          <a:srcRect b="0" l="0" r="0" t="0"/>
          <a:stretch/>
        </p:blipFill>
        <p:spPr>
          <a:xfrm>
            <a:off x="6459346" y="3480587"/>
            <a:ext cx="4689180" cy="2976465"/>
          </a:xfrm>
          <a:prstGeom prst="rect">
            <a:avLst/>
          </a:prstGeom>
          <a:noFill/>
          <a:ln>
            <a:noFill/>
          </a:ln>
        </p:spPr>
      </p:pic>
      <p:pic>
        <p:nvPicPr>
          <p:cNvPr id="124" name="Google Shape;124;p5"/>
          <p:cNvPicPr preferRelativeResize="0"/>
          <p:nvPr/>
        </p:nvPicPr>
        <p:blipFill rotWithShape="1">
          <a:blip r:embed="rId5">
            <a:alphaModFix/>
          </a:blip>
          <a:srcRect b="0" l="0" r="0" t="0"/>
          <a:stretch/>
        </p:blipFill>
        <p:spPr>
          <a:xfrm>
            <a:off x="952128" y="3480587"/>
            <a:ext cx="2038350" cy="297646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9" name="Shape 129"/>
        <p:cNvGrpSpPr/>
        <p:nvPr/>
      </p:nvGrpSpPr>
      <p:grpSpPr>
        <a:xfrm>
          <a:off x="0" y="0"/>
          <a:ext cx="0" cy="0"/>
          <a:chOff x="0" y="0"/>
          <a:chExt cx="0" cy="0"/>
        </a:xfrm>
      </p:grpSpPr>
      <p:sp>
        <p:nvSpPr>
          <p:cNvPr id="130" name="Google Shape;130;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CA"/>
              <a:t>CEFR Levels</a:t>
            </a:r>
            <a:endParaRPr/>
          </a:p>
        </p:txBody>
      </p:sp>
      <p:pic>
        <p:nvPicPr>
          <p:cNvPr id="131" name="Google Shape;131;p6"/>
          <p:cNvPicPr preferRelativeResize="0"/>
          <p:nvPr>
            <p:ph idx="1" type="body"/>
          </p:nvPr>
        </p:nvPicPr>
        <p:blipFill rotWithShape="1">
          <a:blip r:embed="rId3">
            <a:alphaModFix/>
          </a:blip>
          <a:srcRect b="0" l="0" r="0" t="0"/>
          <a:stretch/>
        </p:blipFill>
        <p:spPr>
          <a:xfrm>
            <a:off x="1731818" y="1406993"/>
            <a:ext cx="8728364" cy="5451007"/>
          </a:xfrm>
          <a:prstGeom prst="rect">
            <a:avLst/>
          </a:prstGeom>
          <a:noFill/>
          <a:ln>
            <a:noFill/>
          </a:ln>
        </p:spPr>
      </p:pic>
      <p:sp>
        <p:nvSpPr>
          <p:cNvPr id="132" name="Google Shape;132;p6"/>
          <p:cNvSpPr/>
          <p:nvPr/>
        </p:nvSpPr>
        <p:spPr>
          <a:xfrm rot="-1443717">
            <a:off x="2655144" y="2528986"/>
            <a:ext cx="4643387" cy="1646074"/>
          </a:xfrm>
          <a:prstGeom prst="curvedDownArrow">
            <a:avLst>
              <a:gd fmla="val 25000" name="adj1"/>
              <a:gd fmla="val 50000" name="adj2"/>
              <a:gd fmla="val 25000" name="adj3"/>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33" name="Google Shape;133;p6"/>
          <p:cNvSpPr/>
          <p:nvPr/>
        </p:nvSpPr>
        <p:spPr>
          <a:xfrm>
            <a:off x="4267200" y="3524250"/>
            <a:ext cx="552450" cy="914400"/>
          </a:xfrm>
          <a:prstGeom prst="star5">
            <a:avLst>
              <a:gd fmla="val 19098" name="adj"/>
              <a:gd fmla="val 105146" name="hf"/>
              <a:gd fmla="val 110557" name="vf"/>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4" name="Google Shape;134;p6"/>
          <p:cNvSpPr/>
          <p:nvPr/>
        </p:nvSpPr>
        <p:spPr>
          <a:xfrm>
            <a:off x="5573555" y="2894823"/>
            <a:ext cx="552450" cy="914400"/>
          </a:xfrm>
          <a:prstGeom prst="star5">
            <a:avLst>
              <a:gd fmla="val 19098" name="adj"/>
              <a:gd fmla="val 105146" name="hf"/>
              <a:gd fmla="val 110557" name="vf"/>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
                                        </p:tgtEl>
                                        <p:attrNameLst>
                                          <p:attrName>style.visibility</p:attrName>
                                        </p:attrNameLst>
                                      </p:cBhvr>
                                      <p:to>
                                        <p:strVal val="visible"/>
                                      </p:to>
                                    </p:set>
                                    <p:animEffect filter="fade" transition="in">
                                      <p:cBhvr>
                                        <p:cTn dur="500"/>
                                        <p:tgtEl>
                                          <p:spTgt spid="1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3"/>
                                        </p:tgtEl>
                                        <p:attrNameLst>
                                          <p:attrName>style.visibility</p:attrName>
                                        </p:attrNameLst>
                                      </p:cBhvr>
                                      <p:to>
                                        <p:strVal val="visible"/>
                                      </p:to>
                                    </p:set>
                                    <p:anim calcmode="lin" valueType="num">
                                      <p:cBhvr additive="base">
                                        <p:cTn dur="500"/>
                                        <p:tgtEl>
                                          <p:spTgt spid="13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4"/>
                                        </p:tgtEl>
                                        <p:attrNameLst>
                                          <p:attrName>style.visibility</p:attrName>
                                        </p:attrNameLst>
                                      </p:cBhvr>
                                      <p:to>
                                        <p:strVal val="visible"/>
                                      </p:to>
                                    </p:set>
                                    <p:anim calcmode="lin" valueType="num">
                                      <p:cBhvr additive="base">
                                        <p:cTn dur="500"/>
                                        <p:tgtEl>
                                          <p:spTgt spid="134"/>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Google Shape;140;p7"/>
          <p:cNvSpPr txBox="1"/>
          <p:nvPr>
            <p:ph type="title"/>
          </p:nvPr>
        </p:nvSpPr>
        <p:spPr>
          <a:xfrm>
            <a:off x="484909" y="178089"/>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CA"/>
              <a:t>Six levels of proficiency</a:t>
            </a:r>
            <a:endParaRPr/>
          </a:p>
        </p:txBody>
      </p:sp>
      <p:graphicFrame>
        <p:nvGraphicFramePr>
          <p:cNvPr id="141" name="Google Shape;141;p7"/>
          <p:cNvGraphicFramePr/>
          <p:nvPr/>
        </p:nvGraphicFramePr>
        <p:xfrm>
          <a:off x="838200" y="1302385"/>
          <a:ext cx="3000000" cy="3000000"/>
        </p:xfrm>
        <a:graphic>
          <a:graphicData uri="http://schemas.openxmlformats.org/drawingml/2006/table">
            <a:tbl>
              <a:tblPr bandRow="1" firstRow="1">
                <a:noFill/>
                <a:tableStyleId>{15BE6C18-C356-4D6E-B733-55301E93690C}</a:tableStyleId>
              </a:tblPr>
              <a:tblGrid>
                <a:gridCol w="1385450"/>
                <a:gridCol w="9130150"/>
              </a:tblGrid>
              <a:tr h="370850">
                <a:tc>
                  <a:txBody>
                    <a:bodyPr/>
                    <a:lstStyle/>
                    <a:p>
                      <a:pPr indent="0" lvl="0" marL="0" marR="0" rtl="0" algn="l">
                        <a:spcBef>
                          <a:spcPts val="0"/>
                        </a:spcBef>
                        <a:spcAft>
                          <a:spcPts val="0"/>
                        </a:spcAft>
                        <a:buNone/>
                      </a:pPr>
                      <a:r>
                        <a:rPr lang="en-CA" sz="2800" u="none" cap="none" strike="noStrike"/>
                        <a:t>CEFR Level</a:t>
                      </a:r>
                      <a:endParaRPr sz="2800"/>
                    </a:p>
                  </a:txBody>
                  <a:tcPr marT="45725" marB="45725" marR="91450" marL="91450"/>
                </a:tc>
                <a:tc>
                  <a:txBody>
                    <a:bodyPr/>
                    <a:lstStyle/>
                    <a:p>
                      <a:pPr indent="0" lvl="0" marL="0" marR="0" rtl="0" algn="l">
                        <a:spcBef>
                          <a:spcPts val="0"/>
                        </a:spcBef>
                        <a:spcAft>
                          <a:spcPts val="0"/>
                        </a:spcAft>
                        <a:buNone/>
                      </a:pPr>
                      <a:r>
                        <a:rPr lang="en-CA" sz="2800"/>
                        <a:t>The learner can…</a:t>
                      </a:r>
                      <a:endParaRPr sz="2800"/>
                    </a:p>
                  </a:txBody>
                  <a:tcPr marT="45725" marB="45725" marR="91450" marL="91450"/>
                </a:tc>
              </a:tr>
              <a:tr h="370850">
                <a:tc>
                  <a:txBody>
                    <a:bodyPr/>
                    <a:lstStyle/>
                    <a:p>
                      <a:pPr indent="0" lvl="0" marL="0" marR="0" rtl="0" algn="l">
                        <a:spcBef>
                          <a:spcPts val="0"/>
                        </a:spcBef>
                        <a:spcAft>
                          <a:spcPts val="0"/>
                        </a:spcAft>
                        <a:buNone/>
                      </a:pPr>
                      <a:r>
                        <a:rPr lang="en-CA" sz="2400"/>
                        <a:t>A1</a:t>
                      </a:r>
                      <a:endParaRPr sz="1400"/>
                    </a:p>
                  </a:txBody>
                  <a:tcPr marT="45725" marB="45725" marR="91450" marL="91450"/>
                </a:tc>
                <a:tc>
                  <a:txBody>
                    <a:bodyPr/>
                    <a:lstStyle/>
                    <a:p>
                      <a:pPr indent="0" lvl="0" marL="0" marR="0" rtl="0" algn="l">
                        <a:spcBef>
                          <a:spcPts val="0"/>
                        </a:spcBef>
                        <a:spcAft>
                          <a:spcPts val="0"/>
                        </a:spcAft>
                        <a:buNone/>
                      </a:pPr>
                      <a:r>
                        <a:rPr lang="en-CA" sz="2400"/>
                        <a:t>Comprehend and use familiar simple words and expressions.</a:t>
                      </a:r>
                      <a:endParaRPr/>
                    </a:p>
                  </a:txBody>
                  <a:tcPr marT="45725" marB="45725" marR="91450" marL="91450"/>
                </a:tc>
              </a:tr>
              <a:tr h="370850">
                <a:tc>
                  <a:txBody>
                    <a:bodyPr/>
                    <a:lstStyle/>
                    <a:p>
                      <a:pPr indent="0" lvl="0" marL="0" marR="0" rtl="0" algn="l">
                        <a:spcBef>
                          <a:spcPts val="0"/>
                        </a:spcBef>
                        <a:spcAft>
                          <a:spcPts val="0"/>
                        </a:spcAft>
                        <a:buNone/>
                      </a:pPr>
                      <a:r>
                        <a:rPr lang="en-CA" sz="2400"/>
                        <a:t>A2</a:t>
                      </a:r>
                      <a:endParaRPr/>
                    </a:p>
                  </a:txBody>
                  <a:tcPr marT="45725" marB="45725" marR="91450" marL="91450"/>
                </a:tc>
                <a:tc>
                  <a:txBody>
                    <a:bodyPr/>
                    <a:lstStyle/>
                    <a:p>
                      <a:pPr indent="0" lvl="0" marL="0" marR="0" rtl="0" algn="l">
                        <a:spcBef>
                          <a:spcPts val="0"/>
                        </a:spcBef>
                        <a:spcAft>
                          <a:spcPts val="0"/>
                        </a:spcAft>
                        <a:buNone/>
                      </a:pPr>
                      <a:r>
                        <a:rPr lang="en-CA" sz="2400"/>
                        <a:t>Understand and communicate in frequently used isolated sentences in their immediate environment (e.g., shopping, life at school and family).</a:t>
                      </a:r>
                      <a:endParaRPr/>
                    </a:p>
                  </a:txBody>
                  <a:tcPr marT="45725" marB="45725" marR="91450" marL="91450"/>
                </a:tc>
              </a:tr>
              <a:tr h="370850">
                <a:tc>
                  <a:txBody>
                    <a:bodyPr/>
                    <a:lstStyle/>
                    <a:p>
                      <a:pPr indent="0" lvl="0" marL="0" marR="0" rtl="0" algn="l">
                        <a:spcBef>
                          <a:spcPts val="0"/>
                        </a:spcBef>
                        <a:spcAft>
                          <a:spcPts val="0"/>
                        </a:spcAft>
                        <a:buNone/>
                      </a:pPr>
                      <a:r>
                        <a:rPr lang="en-CA" sz="2400"/>
                        <a:t>B1</a:t>
                      </a:r>
                      <a:endParaRPr sz="2400"/>
                    </a:p>
                  </a:txBody>
                  <a:tcPr marT="45725" marB="45725" marR="91450" marL="91450"/>
                </a:tc>
                <a:tc>
                  <a:txBody>
                    <a:bodyPr/>
                    <a:lstStyle/>
                    <a:p>
                      <a:pPr indent="0" lvl="0" marL="0" marR="0" rtl="0" algn="l">
                        <a:spcBef>
                          <a:spcPts val="0"/>
                        </a:spcBef>
                        <a:spcAft>
                          <a:spcPts val="0"/>
                        </a:spcAft>
                        <a:buNone/>
                      </a:pPr>
                      <a:r>
                        <a:rPr lang="en-CA" sz="2400"/>
                        <a:t>Understand the main points of everyday communication and deal with most situations that are familiar or of personal interest.</a:t>
                      </a:r>
                      <a:endParaRPr/>
                    </a:p>
                  </a:txBody>
                  <a:tcPr marT="45725" marB="45725" marR="91450" marL="91450"/>
                </a:tc>
              </a:tr>
              <a:tr h="370850">
                <a:tc>
                  <a:txBody>
                    <a:bodyPr/>
                    <a:lstStyle/>
                    <a:p>
                      <a:pPr indent="0" lvl="0" marL="0" marR="0" rtl="0" algn="l">
                        <a:spcBef>
                          <a:spcPts val="0"/>
                        </a:spcBef>
                        <a:spcAft>
                          <a:spcPts val="0"/>
                        </a:spcAft>
                        <a:buNone/>
                      </a:pPr>
                      <a:r>
                        <a:rPr lang="en-CA" sz="2400"/>
                        <a:t>B2</a:t>
                      </a:r>
                      <a:endParaRPr sz="2400"/>
                    </a:p>
                  </a:txBody>
                  <a:tcPr marT="45725" marB="45725" marR="91450" marL="91450"/>
                </a:tc>
                <a:tc>
                  <a:txBody>
                    <a:bodyPr/>
                    <a:lstStyle/>
                    <a:p>
                      <a:pPr indent="0" lvl="0" marL="0" marR="0" rtl="0" algn="l">
                        <a:spcBef>
                          <a:spcPts val="0"/>
                        </a:spcBef>
                        <a:spcAft>
                          <a:spcPts val="0"/>
                        </a:spcAft>
                        <a:buNone/>
                      </a:pPr>
                      <a:r>
                        <a:rPr lang="en-CA" sz="2400"/>
                        <a:t>Understand concrete and abstract concepts and interact with a degree of ease and spontaneity in the target language</a:t>
                      </a:r>
                      <a:endParaRPr/>
                    </a:p>
                  </a:txBody>
                  <a:tcPr marT="45725" marB="45725" marR="91450" marL="91450"/>
                </a:tc>
              </a:tr>
              <a:tr h="304800">
                <a:tc>
                  <a:txBody>
                    <a:bodyPr/>
                    <a:lstStyle/>
                    <a:p>
                      <a:pPr indent="0" lvl="0" marL="0" marR="0" rtl="0" algn="l">
                        <a:spcBef>
                          <a:spcPts val="0"/>
                        </a:spcBef>
                        <a:spcAft>
                          <a:spcPts val="0"/>
                        </a:spcAft>
                        <a:buNone/>
                      </a:pPr>
                      <a:r>
                        <a:rPr lang="en-CA" sz="2400"/>
                        <a:t>C1/C2</a:t>
                      </a:r>
                      <a:endParaRPr sz="2400"/>
                    </a:p>
                  </a:txBody>
                  <a:tcPr marT="45725" marB="45725" marR="91450" marL="91450"/>
                </a:tc>
                <a:tc>
                  <a:txBody>
                    <a:bodyPr/>
                    <a:lstStyle/>
                    <a:p>
                      <a:pPr indent="0" lvl="0" marL="0" marR="0" rtl="0" algn="l">
                        <a:spcBef>
                          <a:spcPts val="0"/>
                        </a:spcBef>
                        <a:spcAft>
                          <a:spcPts val="0"/>
                        </a:spcAft>
                        <a:buNone/>
                      </a:pPr>
                      <a:r>
                        <a:rPr lang="en-CA" sz="2400"/>
                        <a:t>Understand with ease virtually everything heard or read and express himself/herself spontaneously, fluently and precisely in complex situations.</a:t>
                      </a:r>
                      <a:endParaRPr/>
                    </a:p>
                  </a:txBody>
                  <a:tcPr marT="45725" marB="45725" marR="91450" marL="91450"/>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pic>
        <p:nvPicPr>
          <p:cNvPr descr="Image result for professional learning activity" id="147" name="Google Shape;147;p8"/>
          <p:cNvPicPr preferRelativeResize="0"/>
          <p:nvPr>
            <p:ph idx="1" type="body"/>
          </p:nvPr>
        </p:nvPicPr>
        <p:blipFill rotWithShape="1">
          <a:blip r:embed="rId3">
            <a:alphaModFix/>
          </a:blip>
          <a:srcRect b="0" l="0" r="0" t="0"/>
          <a:stretch/>
        </p:blipFill>
        <p:spPr>
          <a:xfrm>
            <a:off x="988288" y="724612"/>
            <a:ext cx="9908557" cy="5405600"/>
          </a:xfrm>
          <a:prstGeom prst="rect">
            <a:avLst/>
          </a:prstGeom>
          <a:noFill/>
          <a:ln>
            <a:noFill/>
          </a:ln>
        </p:spPr>
      </p:pic>
      <p:sp>
        <p:nvSpPr>
          <p:cNvPr id="148" name="Google Shape;148;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CA"/>
              <a:t>Activity</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 name="Shape 153"/>
        <p:cNvGrpSpPr/>
        <p:nvPr/>
      </p:nvGrpSpPr>
      <p:grpSpPr>
        <a:xfrm>
          <a:off x="0" y="0"/>
          <a:ext cx="0" cy="0"/>
          <a:chOff x="0" y="0"/>
          <a:chExt cx="0" cy="0"/>
        </a:xfrm>
      </p:grpSpPr>
      <p:sp>
        <p:nvSpPr>
          <p:cNvPr id="154" name="Google Shape;154;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CA"/>
              <a:t>What is the DELF?</a:t>
            </a:r>
            <a:endParaRPr/>
          </a:p>
        </p:txBody>
      </p:sp>
      <p:pic>
        <p:nvPicPr>
          <p:cNvPr id="155" name="Google Shape;155;p9"/>
          <p:cNvPicPr preferRelativeResize="0"/>
          <p:nvPr>
            <p:ph idx="1" type="body"/>
          </p:nvPr>
        </p:nvPicPr>
        <p:blipFill rotWithShape="1">
          <a:blip r:embed="rId3">
            <a:alphaModFix/>
          </a:blip>
          <a:srcRect b="0" l="0" r="0" t="0"/>
          <a:stretch/>
        </p:blipFill>
        <p:spPr>
          <a:xfrm>
            <a:off x="2628448" y="1690688"/>
            <a:ext cx="6935103" cy="484261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2018-11-28T15:24:56Z</dcterms:created>
  <dc:creator>Bowles, Kara (EDU)</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34a106e-6316-442c-ad35-738afd673d2b_Enabled">
    <vt:lpwstr>True</vt:lpwstr>
  </property>
  <property fmtid="{D5CDD505-2E9C-101B-9397-08002B2CF9AE}" pid="3" name="MSIP_Label_034a106e-6316-442c-ad35-738afd673d2b_SiteId">
    <vt:lpwstr>cddc1229-ac2a-4b97-b78a-0e5cacb5865c</vt:lpwstr>
  </property>
  <property fmtid="{D5CDD505-2E9C-101B-9397-08002B2CF9AE}" pid="4" name="MSIP_Label_034a106e-6316-442c-ad35-738afd673d2b_Owner">
    <vt:lpwstr>Josee.Dumas-Hurt@ontario.ca</vt:lpwstr>
  </property>
  <property fmtid="{D5CDD505-2E9C-101B-9397-08002B2CF9AE}" pid="5" name="MSIP_Label_034a106e-6316-442c-ad35-738afd673d2b_SetDate">
    <vt:lpwstr>2019-07-29T18:42:37.1751532Z</vt:lpwstr>
  </property>
  <property fmtid="{D5CDD505-2E9C-101B-9397-08002B2CF9AE}" pid="6" name="MSIP_Label_034a106e-6316-442c-ad35-738afd673d2b_Name">
    <vt:lpwstr>OPS - Unclassified Information</vt:lpwstr>
  </property>
  <property fmtid="{D5CDD505-2E9C-101B-9397-08002B2CF9AE}" pid="7" name="MSIP_Label_034a106e-6316-442c-ad35-738afd673d2b_Application">
    <vt:lpwstr>Microsoft Azure Information Protection</vt:lpwstr>
  </property>
  <property fmtid="{D5CDD505-2E9C-101B-9397-08002B2CF9AE}" pid="8" name="MSIP_Label_034a106e-6316-442c-ad35-738afd673d2b_Extended_MSFT_Method">
    <vt:lpwstr>Automatic</vt:lpwstr>
  </property>
  <property fmtid="{D5CDD505-2E9C-101B-9397-08002B2CF9AE}" pid="9" name="Sensitivity">
    <vt:lpwstr>OPS - Unclassified Information</vt:lpwstr>
  </property>
</Properties>
</file>