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media/image3.jpeg" ContentType="image/jpeg"/>
  <Override PartName="/ppt/notesSlides/notesSlide3.xml" ContentType="application/vnd.openxmlformats-officedocument.presentationml.notesSlide+xml"/>
  <Override PartName="/ppt/media/image4.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5.jpeg" ContentType="image/jpeg"/>
  <Override PartName="/ppt/notesSlides/notesSlide10.xml" ContentType="application/vnd.openxmlformats-officedocument.presentationml.notesSlide+xml"/>
  <Override PartName="/ppt/media/image6.jpe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7.jpeg" ContentType="image/jpeg"/>
  <Override PartName="/ppt/media/image8.jpeg" ContentType="image/jpeg"/>
  <Override PartName="/ppt/media/image9.jpeg" ContentType="image/jpeg"/>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2" name="Shape 112"/>
          <p:cNvSpPr/>
          <p:nvPr>
            <p:ph type="sldImg"/>
          </p:nvPr>
        </p:nvSpPr>
        <p:spPr>
          <a:xfrm>
            <a:off x="1143000" y="685800"/>
            <a:ext cx="4572000" cy="3429000"/>
          </a:xfrm>
          <a:prstGeom prst="rect">
            <a:avLst/>
          </a:prstGeom>
        </p:spPr>
        <p:txBody>
          <a:bodyPr/>
          <a:lstStyle/>
          <a:p>
            <a:pPr/>
          </a:p>
        </p:txBody>
      </p:sp>
      <p:sp>
        <p:nvSpPr>
          <p:cNvPr id="113" name="Shape 11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defRPr sz="1200">
                <a:latin typeface="Calibri"/>
                <a:ea typeface="Calibri"/>
                <a:cs typeface="Calibri"/>
                <a:sym typeface="Calibri"/>
              </a:defRPr>
            </a:pPr>
            <a:r>
              <a:t>Recognition of traditional territory:</a:t>
            </a:r>
          </a:p>
          <a:p>
            <a:pPr>
              <a:defRPr sz="1200">
                <a:latin typeface="Calibri"/>
                <a:ea typeface="Calibri"/>
                <a:cs typeface="Calibri"/>
                <a:sym typeface="Calibri"/>
              </a:defRPr>
            </a:pPr>
          </a:p>
          <a:p>
            <a:pPr>
              <a:defRPr sz="1200">
                <a:latin typeface="Calibri"/>
                <a:ea typeface="Calibri"/>
                <a:cs typeface="Calibri"/>
                <a:sym typeface="Calibri"/>
              </a:defRPr>
            </a:pPr>
            <a: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Shape 185"/>
          <p:cNvSpPr/>
          <p:nvPr>
            <p:ph type="sldImg"/>
          </p:nvPr>
        </p:nvSpPr>
        <p:spPr>
          <a:prstGeom prst="rect">
            <a:avLst/>
          </a:prstGeom>
        </p:spPr>
        <p:txBody>
          <a:bodyPr/>
          <a:lstStyle/>
          <a:p>
            <a:pPr/>
          </a:p>
        </p:txBody>
      </p:sp>
      <p:sp>
        <p:nvSpPr>
          <p:cNvPr id="186" name="Shape 186"/>
          <p:cNvSpPr/>
          <p:nvPr>
            <p:ph type="body" sz="quarter" idx="1"/>
          </p:nvPr>
        </p:nvSpPr>
        <p:spPr>
          <a:prstGeom prst="rect">
            <a:avLst/>
          </a:prstGeom>
        </p:spPr>
        <p:txBody>
          <a:bodyPr/>
          <a:lstStyle>
            <a:lvl1pPr>
              <a:defRPr sz="1200">
                <a:latin typeface="Calibri"/>
                <a:ea typeface="Calibri"/>
                <a:cs typeface="Calibri"/>
                <a:sym typeface="Calibri"/>
              </a:defRPr>
            </a:lvl1pPr>
          </a:lstStyle>
          <a:p>
            <a:pPr/>
            <a:r>
              <a:t>The role of the Ontario DELF Centre will be to…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Shape 191"/>
          <p:cNvSpPr/>
          <p:nvPr>
            <p:ph type="sldImg"/>
          </p:nvPr>
        </p:nvSpPr>
        <p:spPr>
          <a:prstGeom prst="rect">
            <a:avLst/>
          </a:prstGeom>
        </p:spPr>
        <p:txBody>
          <a:bodyPr/>
          <a:lstStyle/>
          <a:p>
            <a:pPr/>
          </a:p>
        </p:txBody>
      </p:sp>
      <p:sp>
        <p:nvSpPr>
          <p:cNvPr id="192" name="Shape 192"/>
          <p:cNvSpPr/>
          <p:nvPr>
            <p:ph type="body" sz="quarter" idx="1"/>
          </p:nvPr>
        </p:nvSpPr>
        <p:spPr>
          <a:prstGeom prst="rect">
            <a:avLst/>
          </a:prstGeom>
        </p:spPr>
        <p:txBody>
          <a:bodyPr/>
          <a:lstStyle>
            <a:lvl1pPr>
              <a:defRPr sz="1200">
                <a:latin typeface="Calibri"/>
                <a:ea typeface="Calibri"/>
                <a:cs typeface="Calibri"/>
                <a:sym typeface="Calibri"/>
              </a:defRPr>
            </a:lvl1pPr>
          </a:lstStyle>
          <a:p>
            <a:pPr/>
            <a:r>
              <a:t>The role of school boards working with the Ontario DELF Centre will be to…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196"/>
          <p:cNvSpPr/>
          <p:nvPr>
            <p:ph type="sldImg"/>
          </p:nvPr>
        </p:nvSpPr>
        <p:spPr>
          <a:prstGeom prst="rect">
            <a:avLst/>
          </a:prstGeom>
        </p:spPr>
        <p:txBody>
          <a:bodyPr/>
          <a:lstStyle/>
          <a:p>
            <a:pPr/>
          </a:p>
        </p:txBody>
      </p:sp>
      <p:sp>
        <p:nvSpPr>
          <p:cNvPr id="197" name="Shape 197"/>
          <p:cNvSpPr/>
          <p:nvPr>
            <p:ph type="body" sz="quarter" idx="1"/>
          </p:nvPr>
        </p:nvSpPr>
        <p:spPr>
          <a:prstGeom prst="rect">
            <a:avLst/>
          </a:prstGeom>
        </p:spPr>
        <p:txBody>
          <a:bodyPr/>
          <a:lstStyle/>
          <a:p>
            <a:pPr>
              <a:defRPr sz="1200">
                <a:latin typeface="Calibri"/>
                <a:ea typeface="Calibri"/>
                <a:cs typeface="Calibri"/>
                <a:sym typeface="Calibri"/>
              </a:defRPr>
            </a:pPr>
            <a:r>
              <a:t>All school boards that have indicated an intention to participate in the DELF this year will received will funding to support the internal costs (teacher release time, etc.) for the DELF.  This is based on the number of students that participated in DELF last year as per the chart on the screen.</a:t>
            </a:r>
          </a:p>
          <a:p>
            <a:pPr>
              <a:defRPr sz="1200">
                <a:latin typeface="Calibri"/>
                <a:ea typeface="Calibri"/>
                <a:cs typeface="Calibri"/>
                <a:sym typeface="Calibri"/>
              </a:defRPr>
            </a:pPr>
          </a:p>
          <a:p>
            <a:pPr>
              <a:defRPr sz="1200">
                <a:latin typeface="Calibri"/>
                <a:ea typeface="Calibri"/>
                <a:cs typeface="Calibri"/>
                <a:sym typeface="Calibri"/>
              </a:defRPr>
            </a:pPr>
            <a:r>
              <a:t>If school boards have opted to work with the Ontario DELF centre, will not have to pay any other fees to the Ontario DELF Centre.  If your board is working with another center, there could be costs (administrative fees, etc.) that will be charged.  As the Ontario DELF Centre currently only offers administration of the Spring session and only for Gr. 12 students, any other testing time or grade of student would need to be addressed through another Centre. </a:t>
            </a:r>
          </a:p>
          <a:p>
            <a:pPr>
              <a:defRPr sz="1200">
                <a:latin typeface="Calibri"/>
                <a:ea typeface="Calibri"/>
                <a:cs typeface="Calibri"/>
                <a:sym typeface="Calibri"/>
              </a:defRPr>
            </a:pPr>
          </a:p>
          <a:p>
            <a:pPr>
              <a:defRPr sz="1200">
                <a:latin typeface="Calibri"/>
                <a:ea typeface="Calibri"/>
                <a:cs typeface="Calibri"/>
                <a:sym typeface="Calibri"/>
              </a:defRPr>
            </a:pPr>
            <a:r>
              <a:t>For the 2018/2019 school year, the Ontario DELF Centre will support the participation of students enrolled in Grade 12 FSL courses during the May 2019 DELF session. Funding provided by the ministry to school boards participating with the Ontario DELF Centre is intended to cover teacher release time and other internal costs. These school boards will not be invoiced by the Ontario DELF Centre for CIEP or administrative fees. For example, funding for 2018/19 will be allocated based on the number of students writing the DELF in 2017/2018.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hape 201"/>
          <p:cNvSpPr/>
          <p:nvPr>
            <p:ph type="sldImg"/>
          </p:nvPr>
        </p:nvSpPr>
        <p:spPr>
          <a:prstGeom prst="rect">
            <a:avLst/>
          </a:prstGeom>
        </p:spPr>
        <p:txBody>
          <a:bodyPr/>
          <a:lstStyle/>
          <a:p>
            <a:pPr/>
          </a:p>
        </p:txBody>
      </p:sp>
      <p:sp>
        <p:nvSpPr>
          <p:cNvPr id="202" name="Shape 202"/>
          <p:cNvSpPr/>
          <p:nvPr>
            <p:ph type="body" sz="quarter" idx="1"/>
          </p:nvPr>
        </p:nvSpPr>
        <p:spPr>
          <a:prstGeom prst="rect">
            <a:avLst/>
          </a:prstGeom>
        </p:spPr>
        <p:txBody>
          <a:bodyPr/>
          <a:lstStyle/>
          <a:p>
            <a:pPr>
              <a:defRPr b="1" sz="1200">
                <a:latin typeface="Calibri"/>
                <a:ea typeface="Calibri"/>
                <a:cs typeface="Calibri"/>
                <a:sym typeface="Calibri"/>
              </a:defRPr>
            </a:pPr>
            <a:r>
              <a:t>Activity 2</a:t>
            </a:r>
          </a:p>
          <a:p>
            <a:pPr>
              <a:defRPr sz="1200">
                <a:latin typeface="Calibri"/>
                <a:ea typeface="Calibri"/>
                <a:cs typeface="Calibri"/>
                <a:sym typeface="Calibri"/>
              </a:defRPr>
            </a:pPr>
          </a:p>
          <a:p>
            <a:pPr>
              <a:defRPr sz="1200">
                <a:latin typeface="Calibri"/>
                <a:ea typeface="Calibri"/>
                <a:cs typeface="Calibri"/>
                <a:sym typeface="Calibri"/>
              </a:defRPr>
            </a:pPr>
            <a:r>
              <a:t>Scenario-  </a:t>
            </a:r>
          </a:p>
          <a:p>
            <a:pPr>
              <a:defRPr sz="1200">
                <a:latin typeface="Calibri"/>
                <a:ea typeface="Calibri"/>
                <a:cs typeface="Calibri"/>
                <a:sym typeface="Calibri"/>
              </a:defRPr>
            </a:pPr>
            <a:r>
              <a:t>If you are a new FSL lead, you are told that your school board will continue to participate in the DELF.  You however, have not been part of the DELF before.  What are your questions?  For those of you that have been part of the process, what might be some of the key that a new FSL lead would need to know?</a:t>
            </a:r>
          </a:p>
          <a:p>
            <a:pPr>
              <a:defRPr sz="1200">
                <a:latin typeface="Calibri"/>
                <a:ea typeface="Calibri"/>
                <a:cs typeface="Calibri"/>
                <a:sym typeface="Calibri"/>
              </a:defRPr>
            </a:pPr>
          </a:p>
          <a:p>
            <a:pPr>
              <a:defRPr sz="1200">
                <a:latin typeface="Calibri"/>
                <a:ea typeface="Calibri"/>
                <a:cs typeface="Calibri"/>
                <a:sym typeface="Calibri"/>
              </a:defRPr>
            </a:pPr>
            <a:r>
              <a:t>Debrief:</a:t>
            </a:r>
          </a:p>
          <a:p>
            <a:pPr marL="171450" indent="-171450">
              <a:buClr>
                <a:srgbClr val="000000"/>
              </a:buClr>
              <a:buSzPts val="1200"/>
              <a:buFont typeface="Arial"/>
              <a:buChar char="•"/>
              <a:defRPr sz="1200">
                <a:latin typeface="Calibri"/>
                <a:ea typeface="Calibri"/>
                <a:cs typeface="Calibri"/>
                <a:sym typeface="Calibri"/>
              </a:defRPr>
            </a:pPr>
            <a:r>
              <a:t>When does the DELF take place?</a:t>
            </a:r>
          </a:p>
          <a:p>
            <a:pPr marL="171450" indent="-171450">
              <a:buClr>
                <a:srgbClr val="000000"/>
              </a:buClr>
              <a:buSzPts val="1200"/>
              <a:buFont typeface="Arial"/>
              <a:buChar char="•"/>
              <a:defRPr sz="1200">
                <a:latin typeface="Calibri"/>
                <a:ea typeface="Calibri"/>
                <a:cs typeface="Calibri"/>
                <a:sym typeface="Calibri"/>
              </a:defRPr>
            </a:pPr>
            <a:r>
              <a:t>Which DELF Centre will you be working with?</a:t>
            </a:r>
          </a:p>
          <a:p>
            <a:pPr marL="171450" indent="-171450">
              <a:buClr>
                <a:srgbClr val="000000"/>
              </a:buClr>
              <a:buSzPts val="1200"/>
              <a:buFont typeface="Arial"/>
              <a:buChar char="•"/>
              <a:defRPr sz="1200">
                <a:latin typeface="Calibri"/>
                <a:ea typeface="Calibri"/>
                <a:cs typeface="Calibri"/>
                <a:sym typeface="Calibri"/>
              </a:defRPr>
            </a:pPr>
            <a:r>
              <a:t>How many correcteurs do you have? What is their status?  (end date?)</a:t>
            </a:r>
          </a:p>
          <a:p>
            <a:pPr marL="171450" indent="-171450">
              <a:buClr>
                <a:srgbClr val="000000"/>
              </a:buClr>
              <a:buSzPts val="1200"/>
              <a:buFont typeface="Arial"/>
              <a:buChar char="•"/>
              <a:defRPr sz="1200">
                <a:latin typeface="Calibri"/>
                <a:ea typeface="Calibri"/>
                <a:cs typeface="Calibri"/>
                <a:sym typeface="Calibri"/>
              </a:defRPr>
            </a:pPr>
            <a:r>
              <a:t>Who ran the session last year?  Do you have a connection to a formateur in your region if you have questions?</a:t>
            </a:r>
          </a:p>
          <a:p>
            <a:pPr marL="171450" indent="-171450">
              <a:buClr>
                <a:srgbClr val="000000"/>
              </a:buClr>
              <a:buSzPts val="1200"/>
              <a:buFont typeface="Arial"/>
              <a:buChar char="•"/>
              <a:defRPr sz="1200">
                <a:latin typeface="Calibri"/>
                <a:ea typeface="Calibri"/>
                <a:cs typeface="Calibri"/>
                <a:sym typeface="Calibri"/>
              </a:defRPr>
            </a:pPr>
            <a:r>
              <a:t>Where do the students take the test?  Book Early! </a:t>
            </a:r>
          </a:p>
          <a:p>
            <a:pPr marL="171450" indent="-171450">
              <a:buClr>
                <a:srgbClr val="000000"/>
              </a:buClr>
              <a:buSzPts val="1200"/>
              <a:buFont typeface="Arial"/>
              <a:buChar char="•"/>
              <a:defRPr sz="1200">
                <a:latin typeface="Calibri"/>
                <a:ea typeface="Calibri"/>
                <a:cs typeface="Calibri"/>
                <a:sym typeface="Calibri"/>
              </a:defRPr>
            </a:pPr>
            <a:r>
              <a:t>What technical requirements do I need?</a:t>
            </a:r>
          </a:p>
          <a:p>
            <a:pPr marL="171450" indent="-171450">
              <a:buClr>
                <a:srgbClr val="000000"/>
              </a:buClr>
              <a:buSzPts val="1200"/>
              <a:buFont typeface="Arial"/>
              <a:buChar char="•"/>
              <a:defRPr sz="1200">
                <a:latin typeface="Calibri"/>
                <a:ea typeface="Calibri"/>
                <a:cs typeface="Calibri"/>
                <a:sym typeface="Calibri"/>
              </a:defRPr>
            </a:pPr>
            <a:r>
              <a:t>What scheduling perimeters are there?</a:t>
            </a:r>
          </a:p>
          <a:p>
            <a:pPr marL="171450" indent="-171450">
              <a:buClr>
                <a:srgbClr val="000000"/>
              </a:buClr>
              <a:buSzPts val="1200"/>
              <a:buFont typeface="Arial"/>
              <a:buChar char="•"/>
              <a:defRPr sz="1200">
                <a:latin typeface="Calibri"/>
                <a:ea typeface="Calibri"/>
                <a:cs typeface="Calibri"/>
                <a:sym typeface="Calibri"/>
              </a:defRPr>
            </a:pPr>
            <a:r>
              <a:t>Are there specific rules for when each level can be tested?</a:t>
            </a:r>
          </a:p>
          <a:p>
            <a:pPr marL="171450" indent="-171450">
              <a:buClr>
                <a:srgbClr val="000000"/>
              </a:buClr>
              <a:buSzPts val="1200"/>
              <a:buFont typeface="Arial"/>
              <a:buChar char="•"/>
              <a:defRPr sz="1200">
                <a:latin typeface="Calibri"/>
                <a:ea typeface="Calibri"/>
                <a:cs typeface="Calibri"/>
                <a:sym typeface="Calibri"/>
              </a:defRPr>
            </a:pPr>
            <a:r>
              <a:t>What communication is sent out?  Through whom? (Parent and Principal)</a:t>
            </a:r>
          </a:p>
          <a:p>
            <a:pPr marL="171450" indent="-171450">
              <a:buClr>
                <a:srgbClr val="000000"/>
              </a:buClr>
              <a:buSzPts val="1200"/>
              <a:buFont typeface="Arial"/>
              <a:buChar char="•"/>
              <a:defRPr sz="1200">
                <a:latin typeface="Calibri"/>
                <a:ea typeface="Calibri"/>
                <a:cs typeface="Calibri"/>
                <a:sym typeface="Calibri"/>
              </a:defRPr>
            </a:pPr>
            <a:r>
              <a:t>How much does this cost?  Where do we get the funds?</a:t>
            </a:r>
          </a:p>
          <a:p>
            <a:pPr marL="171450" indent="-171450">
              <a:buClr>
                <a:srgbClr val="000000"/>
              </a:buClr>
              <a:buSzPts val="1200"/>
              <a:buFont typeface="Arial"/>
              <a:buChar char="•"/>
              <a:defRPr sz="1200">
                <a:latin typeface="Calibri"/>
                <a:ea typeface="Calibri"/>
                <a:cs typeface="Calibri"/>
                <a:sym typeface="Calibri"/>
              </a:defRPr>
            </a:pPr>
            <a:r>
              <a:t>How many students challenged the DELF last year? How many this year? What grade are the students in?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Shape 208"/>
          <p:cNvSpPr/>
          <p:nvPr>
            <p:ph type="sldImg"/>
          </p:nvPr>
        </p:nvSpPr>
        <p:spPr>
          <a:prstGeom prst="rect">
            <a:avLst/>
          </a:prstGeom>
        </p:spPr>
        <p:txBody>
          <a:bodyPr/>
          <a:lstStyle/>
          <a:p>
            <a:pPr/>
          </a:p>
        </p:txBody>
      </p:sp>
      <p:sp>
        <p:nvSpPr>
          <p:cNvPr id="209" name="Shape 209"/>
          <p:cNvSpPr/>
          <p:nvPr>
            <p:ph type="body" sz="quarter" idx="1"/>
          </p:nvPr>
        </p:nvSpPr>
        <p:spPr>
          <a:prstGeom prst="rect">
            <a:avLst/>
          </a:prstGeom>
        </p:spPr>
        <p:txBody>
          <a:bodyPr/>
          <a:lstStyle/>
          <a:p>
            <a:pPr>
              <a:defRPr sz="1200">
                <a:latin typeface="Calibri"/>
                <a:ea typeface="Calibri"/>
                <a:cs typeface="Calibri"/>
                <a:sym typeface="Calibri"/>
              </a:defRPr>
            </a:pPr>
            <a:r>
              <a:t>The Ontario CEFR initiatives page can be found at the link provided on the screen.  The purpose of this website is to share professional learning materials from past CEFR provincial initiatives with Ontario's English-language school boards, to support effective planning, instruction and assessment in </a:t>
            </a:r>
            <a:r>
              <a:rPr b="1"/>
              <a:t>French as a Second Language (FSL)</a:t>
            </a:r>
            <a:r>
              <a:t> programs.</a:t>
            </a:r>
          </a:p>
          <a:p>
            <a:pPr>
              <a:defRPr sz="1200">
                <a:latin typeface="Calibri"/>
                <a:ea typeface="Calibri"/>
                <a:cs typeface="Calibri"/>
                <a:sym typeface="Calibri"/>
              </a:defRPr>
            </a:pPr>
          </a:p>
          <a:p>
            <a:pPr>
              <a:defRPr b="1" sz="1200">
                <a:latin typeface="Calibri"/>
                <a:ea typeface="Calibri"/>
                <a:cs typeface="Calibri"/>
                <a:sym typeface="Calibri"/>
              </a:defRPr>
            </a:pPr>
            <a:r>
              <a:t>https://sites.google.com/teltgafe.com/cefr-ontario</a:t>
            </a:r>
          </a:p>
          <a:p>
            <a:pPr>
              <a:defRPr sz="1200">
                <a:latin typeface="Calibri"/>
                <a:ea typeface="Calibri"/>
                <a:cs typeface="Calibri"/>
                <a:sym typeface="Calibri"/>
              </a:defRPr>
            </a:pPr>
          </a:p>
          <a:p>
            <a:pPr>
              <a:defRPr sz="1200">
                <a:latin typeface="Calibri"/>
                <a:ea typeface="Calibri"/>
                <a:cs typeface="Calibri"/>
                <a:sym typeface="Calibri"/>
              </a:defRPr>
            </a:pPr>
            <a:r>
              <a:t>On the website, you will find the co-created "continuum of implementation" document and an important description of its context. This document has been very well received throughout school boards in Ontario and is available in your download document pod.  So let’s take a closer look.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Shape 213"/>
          <p:cNvSpPr/>
          <p:nvPr>
            <p:ph type="sldImg"/>
          </p:nvPr>
        </p:nvSpPr>
        <p:spPr>
          <a:prstGeom prst="rect">
            <a:avLst/>
          </a:prstGeom>
        </p:spPr>
        <p:txBody>
          <a:bodyPr/>
          <a:lstStyle/>
          <a:p>
            <a:pPr/>
          </a:p>
        </p:txBody>
      </p:sp>
      <p:sp>
        <p:nvSpPr>
          <p:cNvPr id="214" name="Shape 214"/>
          <p:cNvSpPr/>
          <p:nvPr>
            <p:ph type="body" sz="quarter" idx="1"/>
          </p:nvPr>
        </p:nvSpPr>
        <p:spPr>
          <a:prstGeom prst="rect">
            <a:avLst/>
          </a:prstGeom>
        </p:spPr>
        <p:txBody>
          <a:bodyPr/>
          <a:lstStyle/>
          <a:p>
            <a:pPr>
              <a:defRPr sz="1200">
                <a:latin typeface="Calibri"/>
                <a:ea typeface="Calibri"/>
                <a:cs typeface="Calibri"/>
                <a:sym typeface="Calibri"/>
              </a:defRPr>
            </a:pPr>
            <a:r>
              <a:t>The continuum was co-created by participants in a provincial webinar in June 2016, with the intent to describe more clearly and more coherently their current practice, and set objectives and priorities for upcoming professional learning inspired by the CEFR. Professional learning related to the CEFR has been underway in all Ontario school boards since 2010. </a:t>
            </a:r>
          </a:p>
          <a:p>
            <a:pPr>
              <a:defRPr sz="1200">
                <a:latin typeface="Calibri"/>
                <a:ea typeface="Calibri"/>
                <a:cs typeface="Calibri"/>
                <a:sym typeface="Calibri"/>
              </a:defRPr>
            </a:pPr>
          </a:p>
          <a:p>
            <a:pPr>
              <a:defRPr sz="1200">
                <a:latin typeface="Calibri"/>
                <a:ea typeface="Calibri"/>
                <a:cs typeface="Calibri"/>
                <a:sym typeface="Calibri"/>
              </a:defRPr>
            </a:pPr>
            <a:r>
              <a:t>Here are the key components-  (on screen)</a:t>
            </a:r>
          </a:p>
          <a:p>
            <a:pPr>
              <a:defRPr sz="1200">
                <a:latin typeface="Calibri"/>
                <a:ea typeface="Calibri"/>
                <a:cs typeface="Calibri"/>
                <a:sym typeface="Calibri"/>
              </a:defRPr>
            </a:pPr>
          </a:p>
          <a:p>
            <a:pPr>
              <a:defRPr sz="1200">
                <a:latin typeface="Calibri"/>
                <a:ea typeface="Calibri"/>
                <a:cs typeface="Calibri"/>
                <a:sym typeface="Calibri"/>
              </a:defRPr>
            </a:pPr>
            <a:r>
              <a:t>The continuum of implementation is available in both English and French and can be adapted and refined based on the users needs. The chart was created keeping in mind that many important stakeholders in supporting effective FSL classroom practices may not themselves have training in the CEFR or speak French.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Shape 220"/>
          <p:cNvSpPr/>
          <p:nvPr>
            <p:ph type="sldImg"/>
          </p:nvPr>
        </p:nvSpPr>
        <p:spPr>
          <a:prstGeom prst="rect">
            <a:avLst/>
          </a:prstGeom>
        </p:spPr>
        <p:txBody>
          <a:bodyPr/>
          <a:lstStyle/>
          <a:p>
            <a:pPr/>
          </a:p>
        </p:txBody>
      </p:sp>
      <p:sp>
        <p:nvSpPr>
          <p:cNvPr id="221" name="Shape 221"/>
          <p:cNvSpPr/>
          <p:nvPr>
            <p:ph type="body" sz="quarter" idx="1"/>
          </p:nvPr>
        </p:nvSpPr>
        <p:spPr>
          <a:prstGeom prst="rect">
            <a:avLst/>
          </a:prstGeom>
        </p:spPr>
        <p:txBody>
          <a:bodyPr/>
          <a:lstStyle/>
          <a:p>
            <a:pPr>
              <a:defRPr sz="1200">
                <a:latin typeface="Calibri"/>
                <a:ea typeface="Calibri"/>
                <a:cs typeface="Calibri"/>
                <a:sym typeface="Calibri"/>
              </a:defRPr>
            </a:pPr>
            <a:r>
              <a:t>Let’s take a closer look at each part. The first component focuses on responding to the following key concepts:</a:t>
            </a:r>
          </a:p>
          <a:p>
            <a:pPr lvl="1" marL="628650" indent="-171450">
              <a:buClr>
                <a:srgbClr val="000000"/>
              </a:buClr>
              <a:buSzPts val="1200"/>
              <a:buFont typeface="Arial"/>
              <a:buChar char="•"/>
              <a:defRPr sz="1200">
                <a:latin typeface="Calibri"/>
                <a:ea typeface="Calibri"/>
                <a:cs typeface="Calibri"/>
                <a:sym typeface="Calibri"/>
              </a:defRPr>
            </a:pPr>
            <a:r>
              <a:t>Language use presented “on demand”.</a:t>
            </a:r>
          </a:p>
          <a:p>
            <a:pPr lvl="1" marL="628650" indent="-171450">
              <a:buClr>
                <a:srgbClr val="000000"/>
              </a:buClr>
              <a:buSzPts val="1200"/>
              <a:buFont typeface="Arial"/>
              <a:buChar char="•"/>
              <a:defRPr sz="1200">
                <a:latin typeface="Calibri"/>
                <a:ea typeface="Calibri"/>
                <a:cs typeface="Calibri"/>
                <a:sym typeface="Calibri"/>
              </a:defRPr>
            </a:pPr>
            <a:r>
              <a:t>Communication as a social agent</a:t>
            </a:r>
          </a:p>
          <a:p>
            <a:pPr lvl="1" marL="628650" indent="-171450">
              <a:buClr>
                <a:srgbClr val="000000"/>
              </a:buClr>
              <a:buSzPts val="1200"/>
              <a:buFont typeface="Arial"/>
              <a:buChar char="•"/>
              <a:defRPr sz="1200">
                <a:latin typeface="Calibri"/>
                <a:ea typeface="Calibri"/>
                <a:cs typeface="Calibri"/>
                <a:sym typeface="Calibri"/>
              </a:defRPr>
            </a:pPr>
            <a:r>
              <a:t>Backwards planning based on authentic situations.</a:t>
            </a:r>
          </a:p>
          <a:p>
            <a:pPr lvl="1" marL="628650" indent="-171450">
              <a:buClr>
                <a:srgbClr val="000000"/>
              </a:buClr>
              <a:buSzPts val="1200"/>
              <a:buFont typeface="Arial"/>
              <a:buChar char="•"/>
              <a:defRPr sz="1200">
                <a:latin typeface="Calibri"/>
                <a:ea typeface="Calibri"/>
                <a:cs typeface="Calibri"/>
                <a:sym typeface="Calibri"/>
              </a:defRPr>
            </a:pPr>
            <a:r>
              <a:t>The use of action-oriented tasks.</a:t>
            </a:r>
          </a:p>
          <a:p>
            <a:pPr lvl="1" marL="95250" indent="438150">
              <a:defRPr sz="1200">
                <a:latin typeface="Calibri"/>
                <a:ea typeface="Calibri"/>
                <a:cs typeface="Calibri"/>
                <a:sym typeface="Calibri"/>
              </a:defRPr>
            </a:pPr>
          </a:p>
          <a:p>
            <a:pPr>
              <a:defRPr sz="1200">
                <a:latin typeface="Calibri"/>
                <a:ea typeface="Calibri"/>
                <a:cs typeface="Calibri"/>
                <a:sym typeface="Calibri"/>
              </a:defRPr>
            </a:pPr>
            <a:r>
              <a:t>Component 2-</a:t>
            </a:r>
          </a:p>
          <a:p>
            <a:pPr lvl="1" marL="628650" indent="-171450">
              <a:buClr>
                <a:srgbClr val="000000"/>
              </a:buClr>
              <a:buSzPts val="1200"/>
              <a:buFont typeface="Arial"/>
              <a:buChar char="•"/>
              <a:defRPr sz="1200">
                <a:latin typeface="Calibri"/>
                <a:ea typeface="Calibri"/>
                <a:cs typeface="Calibri"/>
                <a:sym typeface="Calibri"/>
              </a:defRPr>
            </a:pPr>
            <a:r>
              <a:t>Success criteria, and feedback focused on the quality of student’s French</a:t>
            </a:r>
          </a:p>
          <a:p>
            <a:pPr lvl="1" marL="628650" indent="-171450">
              <a:buClr>
                <a:srgbClr val="000000"/>
              </a:buClr>
              <a:buSzPts val="1200"/>
              <a:buFont typeface="Arial"/>
              <a:buChar char="•"/>
              <a:defRPr sz="1200">
                <a:latin typeface="Calibri"/>
                <a:ea typeface="Calibri"/>
                <a:cs typeface="Calibri"/>
                <a:sym typeface="Calibri"/>
              </a:defRPr>
            </a:pPr>
            <a:r>
              <a:t>Providing feedback in regard to the development of linguistic, pragmatic and sociolinguistic competences.</a:t>
            </a:r>
          </a:p>
          <a:p>
            <a:pPr lvl="1" indent="457200">
              <a:defRPr sz="1200">
                <a:latin typeface="Calibri"/>
                <a:ea typeface="Calibri"/>
                <a:cs typeface="Calibri"/>
                <a:sym typeface="Calibri"/>
              </a:defRPr>
            </a:pPr>
          </a:p>
          <a:p>
            <a:pPr>
              <a:defRPr sz="1200">
                <a:latin typeface="Calibri"/>
                <a:ea typeface="Calibri"/>
                <a:cs typeface="Calibri"/>
                <a:sym typeface="Calibri"/>
              </a:defRPr>
            </a:pPr>
            <a:r>
              <a:t>Component 3-</a:t>
            </a:r>
          </a:p>
          <a:p>
            <a:pPr lvl="1" marL="628650" indent="-171450">
              <a:buClr>
                <a:srgbClr val="000000"/>
              </a:buClr>
              <a:buSzPts val="1200"/>
              <a:buFont typeface="Arial"/>
              <a:buChar char="•"/>
              <a:defRPr sz="1200">
                <a:latin typeface="Calibri"/>
                <a:ea typeface="Calibri"/>
                <a:cs typeface="Calibri"/>
                <a:sym typeface="Calibri"/>
              </a:defRPr>
            </a:pPr>
            <a:r>
              <a:t>Creating spontaneous conversation.</a:t>
            </a:r>
          </a:p>
          <a:p>
            <a:pPr lvl="1" marL="628650" indent="-171450">
              <a:buClr>
                <a:srgbClr val="000000"/>
              </a:buClr>
              <a:buSzPts val="1200"/>
              <a:buFont typeface="Arial"/>
              <a:buChar char="•"/>
              <a:defRPr sz="1200">
                <a:latin typeface="Calibri"/>
                <a:ea typeface="Calibri"/>
                <a:cs typeface="Calibri"/>
                <a:sym typeface="Calibri"/>
              </a:defRPr>
            </a:pPr>
            <a:r>
              <a:t>Creating student centered classroom.</a:t>
            </a:r>
          </a:p>
          <a:p>
            <a:pPr lvl="1" marL="628650" indent="-171450">
              <a:buClr>
                <a:srgbClr val="000000"/>
              </a:buClr>
              <a:buSzPts val="1200"/>
              <a:buFont typeface="Arial"/>
              <a:buChar char="•"/>
              <a:defRPr sz="1200">
                <a:latin typeface="Calibri"/>
                <a:ea typeface="Calibri"/>
                <a:cs typeface="Calibri"/>
                <a:sym typeface="Calibri"/>
              </a:defRPr>
            </a:pPr>
            <a:r>
              <a:t>Application of language learned in new and familiar contexts.</a:t>
            </a:r>
          </a:p>
          <a:p>
            <a:pPr lvl="1" marL="95250" indent="438150">
              <a:defRPr sz="1200">
                <a:latin typeface="Calibri"/>
                <a:ea typeface="Calibri"/>
                <a:cs typeface="Calibri"/>
                <a:sym typeface="Calibri"/>
              </a:defRPr>
            </a:pPr>
          </a:p>
          <a:p>
            <a:pPr>
              <a:defRPr sz="1200">
                <a:latin typeface="Calibri"/>
                <a:ea typeface="Calibri"/>
                <a:cs typeface="Calibri"/>
                <a:sym typeface="Calibri"/>
              </a:defRPr>
            </a:pPr>
            <a:r>
              <a:t> Finally, Component 4-</a:t>
            </a:r>
          </a:p>
          <a:p>
            <a:pPr lvl="1" marL="628650" indent="-171450">
              <a:buClr>
                <a:srgbClr val="000000"/>
              </a:buClr>
              <a:buSzPts val="1200"/>
              <a:buFont typeface="Arial"/>
              <a:buChar char="•"/>
              <a:defRPr sz="1200">
                <a:latin typeface="Calibri"/>
                <a:ea typeface="Calibri"/>
                <a:cs typeface="Calibri"/>
                <a:sym typeface="Calibri"/>
              </a:defRPr>
            </a:pPr>
            <a:r>
              <a:t>The use of common language to describe progress.</a:t>
            </a:r>
          </a:p>
          <a:p>
            <a:pPr lvl="1" marL="628650" indent="-171450">
              <a:buClr>
                <a:srgbClr val="000000"/>
              </a:buClr>
              <a:buSzPts val="1200"/>
              <a:buFont typeface="Arial"/>
              <a:buChar char="•"/>
              <a:defRPr sz="1200">
                <a:latin typeface="Calibri"/>
                <a:ea typeface="Calibri"/>
                <a:cs typeface="Calibri"/>
                <a:sym typeface="Calibri"/>
              </a:defRPr>
            </a:pPr>
            <a:r>
              <a:t>Students setting goals for themselves.</a:t>
            </a:r>
          </a:p>
          <a:p>
            <a:pPr lvl="1" marL="628650" indent="-171450">
              <a:buClr>
                <a:srgbClr val="000000"/>
              </a:buClr>
              <a:buSzPts val="1200"/>
              <a:buFont typeface="Arial"/>
              <a:buChar char="•"/>
              <a:defRPr sz="1200">
                <a:latin typeface="Calibri"/>
                <a:ea typeface="Calibri"/>
                <a:cs typeface="Calibri"/>
                <a:sym typeface="Calibri"/>
              </a:defRPr>
            </a:pPr>
            <a:r>
              <a:t>Goals informing learning opportunities.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Shape 231"/>
          <p:cNvSpPr/>
          <p:nvPr>
            <p:ph type="sldImg"/>
          </p:nvPr>
        </p:nvSpPr>
        <p:spPr>
          <a:prstGeom prst="rect">
            <a:avLst/>
          </a:prstGeom>
        </p:spPr>
        <p:txBody>
          <a:bodyPr/>
          <a:lstStyle/>
          <a:p>
            <a:pPr/>
          </a:p>
        </p:txBody>
      </p:sp>
      <p:sp>
        <p:nvSpPr>
          <p:cNvPr id="232" name="Shape 232"/>
          <p:cNvSpPr/>
          <p:nvPr>
            <p:ph type="body" sz="quarter" idx="1"/>
          </p:nvPr>
        </p:nvSpPr>
        <p:spPr>
          <a:prstGeom prst="rect">
            <a:avLst/>
          </a:prstGeom>
        </p:spPr>
        <p:txBody>
          <a:bodyPr/>
          <a:lstStyle/>
          <a:p>
            <a:pPr>
              <a:defRPr sz="1200">
                <a:latin typeface="Calibri"/>
                <a:ea typeface="Calibri"/>
                <a:cs typeface="Calibri"/>
                <a:sym typeface="Calibri"/>
              </a:defRPr>
            </a:pPr>
            <a:r>
              <a:t>Schools boards have had a very positive response to the continuum of implementation.  Here are some social media posts that represent how they are using this tool. (click to reveal)</a:t>
            </a:r>
          </a:p>
          <a:p>
            <a:pPr>
              <a:defRPr sz="1200">
                <a:latin typeface="Calibri"/>
                <a:ea typeface="Calibri"/>
                <a:cs typeface="Calibri"/>
                <a:sym typeface="Calibri"/>
              </a:defRPr>
            </a:pPr>
          </a:p>
          <a:p>
            <a:pPr>
              <a:defRPr sz="1200">
                <a:latin typeface="Calibri"/>
                <a:ea typeface="Calibri"/>
                <a:cs typeface="Calibri"/>
                <a:sym typeface="Calibri"/>
              </a:defRPr>
            </a:pPr>
            <a:r>
              <a:t>On the Ontario CEFR initiatives website each of the 4 components of the continuum have been broken down to include activities that the province offered during CEFR provincial seminars for your use and can be adapted easily to suit your school board’s needs. </a:t>
            </a:r>
          </a:p>
          <a:p>
            <a:pPr>
              <a:defRPr sz="1200">
                <a:latin typeface="Calibri"/>
                <a:ea typeface="Calibri"/>
                <a:cs typeface="Calibri"/>
                <a:sym typeface="Calibri"/>
              </a:defRPr>
            </a:pPr>
          </a:p>
          <a:p>
            <a:pPr>
              <a:defRPr sz="1200">
                <a:latin typeface="Calibri"/>
                <a:ea typeface="Calibri"/>
                <a:cs typeface="Calibri"/>
                <a:sym typeface="Calibri"/>
              </a:defRPr>
            </a:pPr>
            <a:r>
              <a:t>Ultimately, the continuum is an effective tool for the collection and analysis of school board data</a:t>
            </a:r>
          </a:p>
          <a:p>
            <a:pPr>
              <a:defRPr sz="1200">
                <a:latin typeface="Calibri"/>
                <a:ea typeface="Calibri"/>
                <a:cs typeface="Calibri"/>
                <a:sym typeface="Calibri"/>
              </a:defRPr>
            </a:pPr>
            <a:r>
              <a:t>regarding evidence of implementation of second language pedagogy.  </a:t>
            </a:r>
          </a:p>
          <a:p>
            <a:pPr>
              <a:defRPr sz="1200">
                <a:latin typeface="Calibri"/>
                <a:ea typeface="Calibri"/>
                <a:cs typeface="Calibri"/>
                <a:sym typeface="Calibri"/>
              </a:defRPr>
            </a:pPr>
          </a:p>
          <a:p>
            <a:pPr>
              <a:defRPr sz="1200">
                <a:latin typeface="Calibri"/>
                <a:ea typeface="Calibri"/>
                <a:cs typeface="Calibri"/>
                <a:sym typeface="Calibri"/>
              </a:defRPr>
            </a:pPr>
            <a:r>
              <a:t>How might you use the continuum in your school boards to support your board FSL three year plan?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Shape 236"/>
          <p:cNvSpPr/>
          <p:nvPr>
            <p:ph type="sldImg"/>
          </p:nvPr>
        </p:nvSpPr>
        <p:spPr>
          <a:prstGeom prst="rect">
            <a:avLst/>
          </a:prstGeom>
        </p:spPr>
        <p:txBody>
          <a:bodyPr/>
          <a:lstStyle/>
          <a:p>
            <a:pPr/>
          </a:p>
        </p:txBody>
      </p:sp>
      <p:sp>
        <p:nvSpPr>
          <p:cNvPr id="237" name="Shape 237"/>
          <p:cNvSpPr/>
          <p:nvPr>
            <p:ph type="body" sz="quarter" idx="1"/>
          </p:nvPr>
        </p:nvSpPr>
        <p:spPr>
          <a:prstGeom prst="rect">
            <a:avLst/>
          </a:prstGeom>
        </p:spPr>
        <p:txBody>
          <a:bodyPr/>
          <a:lstStyle/>
          <a:p>
            <a:pPr>
              <a:defRPr b="1" sz="1200">
                <a:latin typeface="Calibri"/>
                <a:ea typeface="Calibri"/>
                <a:cs typeface="Calibri"/>
                <a:sym typeface="Calibri"/>
              </a:defRPr>
            </a:pPr>
            <a:r>
              <a:t>Activity 3</a:t>
            </a:r>
          </a:p>
          <a:p>
            <a:pPr>
              <a:defRPr sz="1200">
                <a:latin typeface="Calibri"/>
                <a:ea typeface="Calibri"/>
                <a:cs typeface="Calibri"/>
                <a:sym typeface="Calibri"/>
              </a:defRPr>
            </a:pPr>
            <a:r>
              <a:t>Group brainstorm</a:t>
            </a:r>
          </a:p>
          <a:p>
            <a:pPr marL="228600" indent="-228600">
              <a:buClr>
                <a:srgbClr val="000000"/>
              </a:buClr>
              <a:buSzPts val="1200"/>
              <a:buAutoNum type="arabicParenR" startAt="1"/>
              <a:defRPr sz="1200">
                <a:latin typeface="Calibri"/>
                <a:ea typeface="Calibri"/>
                <a:cs typeface="Calibri"/>
                <a:sym typeface="Calibri"/>
              </a:defRPr>
            </a:pPr>
            <a:r>
              <a:t>How might you use the continuum to inform professional learning?</a:t>
            </a:r>
          </a:p>
          <a:p>
            <a:pPr marL="228600" indent="-228600">
              <a:buClr>
                <a:srgbClr val="000000"/>
              </a:buClr>
              <a:buSzPts val="1200"/>
              <a:buAutoNum type="arabicParenR" startAt="1"/>
              <a:defRPr sz="1200">
                <a:latin typeface="Calibri"/>
                <a:ea typeface="Calibri"/>
                <a:cs typeface="Calibri"/>
                <a:sym typeface="Calibri"/>
              </a:defRPr>
            </a:pPr>
            <a:r>
              <a:t>How might you use the continuum to inform your three year FSL plan?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lvl1pPr>
              <a:defRPr sz="1200">
                <a:latin typeface="Calibri"/>
                <a:ea typeface="Calibri"/>
                <a:cs typeface="Calibri"/>
                <a:sym typeface="Calibri"/>
              </a:defRPr>
            </a:lvl1pPr>
          </a:lstStyle>
          <a:p>
            <a:pPr/>
            <a:r>
              <a:t>This session is to ensure that as a new FSL lead in your board, you are aware of the CEFR, the DELF, and the Ontario DELF Centre” Many boards in Ontario are participating in the DELF this year, so there is a very real chance that you may be running the DELF testing session, not perhaps feeling confident about all of the moving parts.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Shape 139"/>
          <p:cNvSpPr/>
          <p:nvPr>
            <p:ph type="sldImg"/>
          </p:nvPr>
        </p:nvSpPr>
        <p:spPr>
          <a:prstGeom prst="rect">
            <a:avLst/>
          </a:prstGeom>
        </p:spPr>
        <p:txBody>
          <a:bodyPr/>
          <a:lstStyle/>
          <a:p>
            <a:pPr/>
          </a:p>
        </p:txBody>
      </p:sp>
      <p:sp>
        <p:nvSpPr>
          <p:cNvPr id="140" name="Shape 140"/>
          <p:cNvSpPr/>
          <p:nvPr>
            <p:ph type="body" sz="quarter" idx="1"/>
          </p:nvPr>
        </p:nvSpPr>
        <p:spPr>
          <a:prstGeom prst="rect">
            <a:avLst/>
          </a:prstGeom>
        </p:spPr>
        <p:txBody>
          <a:bodyPr/>
          <a:lstStyle/>
          <a:p>
            <a:pPr>
              <a:defRPr sz="1200">
                <a:latin typeface="Calibri"/>
                <a:ea typeface="Calibri"/>
                <a:cs typeface="Calibri"/>
                <a:sym typeface="Calibri"/>
              </a:defRPr>
            </a:pPr>
            <a:r>
              <a:t>As an FSL lead, you may have heard of the Common European Framework of Reference or the CEFR.  But what is it?  Why does it matter for French as a second language learners?  </a:t>
            </a:r>
          </a:p>
          <a:p>
            <a:pPr>
              <a:defRPr sz="1200">
                <a:latin typeface="Calibri"/>
                <a:ea typeface="Calibri"/>
                <a:cs typeface="Calibri"/>
                <a:sym typeface="Calibri"/>
              </a:defRPr>
            </a:pPr>
            <a:r>
              <a:t> </a:t>
            </a:r>
          </a:p>
          <a:p>
            <a:pPr>
              <a:defRPr sz="1200">
                <a:latin typeface="Calibri"/>
                <a:ea typeface="Calibri"/>
                <a:cs typeface="Calibri"/>
                <a:sym typeface="Calibri"/>
              </a:defRPr>
            </a:pPr>
            <a:r>
              <a:t>Different learners have different levels of language ability, but opinions on the level of language can be quite subjective. There needs to be a clear objective way to describe language skills.  This is what the CEFR provides. </a:t>
            </a:r>
          </a:p>
          <a:p>
            <a:pPr>
              <a:defRPr sz="1200">
                <a:latin typeface="Calibri"/>
                <a:ea typeface="Calibri"/>
                <a:cs typeface="Calibri"/>
                <a:sym typeface="Calibri"/>
              </a:defRPr>
            </a:pPr>
            <a:r>
              <a:t> </a:t>
            </a:r>
          </a:p>
          <a:p>
            <a:pPr>
              <a:defRPr sz="1200">
                <a:latin typeface="Calibri"/>
                <a:ea typeface="Calibri"/>
                <a:cs typeface="Calibri"/>
                <a:sym typeface="Calibri"/>
              </a:defRPr>
            </a:pPr>
            <a:r>
              <a:t>In Ontario, the CEFR presents a framework to inform practices for instruction and assessment for and as learning in the acquisition of any language.  As always, the Ontario curriculum is the document by which we evaluate our students. FSL teachers use curriculum policy documents and the achievement chart to plan, teach and assess. </a:t>
            </a:r>
          </a:p>
          <a:p>
            <a:pPr>
              <a:defRPr sz="1200">
                <a:latin typeface="Calibri"/>
                <a:ea typeface="Calibri"/>
                <a:cs typeface="Calibri"/>
                <a:sym typeface="Calibri"/>
              </a:defRPr>
            </a:pPr>
          </a:p>
          <a:p>
            <a:pPr>
              <a:defRPr sz="1200">
                <a:latin typeface="Calibri"/>
                <a:ea typeface="Calibri"/>
                <a:cs typeface="Calibri"/>
                <a:sym typeface="Calibri"/>
              </a:defRPr>
            </a:pPr>
            <a:r>
              <a:t>The CEFR is neither a program nor a curriculum/syllabus; it is a tool that describes the competences needed by second-language learners in order to be able to communicate effectively and is organized into six levels of proficiencies.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Shape 150"/>
          <p:cNvSpPr/>
          <p:nvPr>
            <p:ph type="sldImg"/>
          </p:nvPr>
        </p:nvSpPr>
        <p:spPr>
          <a:prstGeom prst="rect">
            <a:avLst/>
          </a:prstGeom>
        </p:spPr>
        <p:txBody>
          <a:bodyPr/>
          <a:lstStyle/>
          <a:p>
            <a:pPr/>
          </a:p>
        </p:txBody>
      </p:sp>
      <p:sp>
        <p:nvSpPr>
          <p:cNvPr id="151" name="Shape 151"/>
          <p:cNvSpPr/>
          <p:nvPr>
            <p:ph type="body" sz="quarter" idx="1"/>
          </p:nvPr>
        </p:nvSpPr>
        <p:spPr>
          <a:prstGeom prst="rect">
            <a:avLst/>
          </a:prstGeom>
        </p:spPr>
        <p:txBody>
          <a:bodyPr/>
          <a:lstStyle/>
          <a:p>
            <a:pPr>
              <a:defRPr sz="1200">
                <a:latin typeface="Calibri"/>
                <a:ea typeface="Calibri"/>
                <a:cs typeface="Calibri"/>
                <a:sym typeface="Calibri"/>
              </a:defRPr>
            </a:pPr>
            <a:r>
              <a:t>The 6 levels describe competences of the second-language learner in five areas: spoken production, spoken interaction, listening, reading, and writing. In addition,  they are described in terms of “can-do” statements. </a:t>
            </a:r>
          </a:p>
          <a:p>
            <a:pPr>
              <a:defRPr sz="1200">
                <a:latin typeface="Calibri"/>
                <a:ea typeface="Calibri"/>
                <a:cs typeface="Calibri"/>
                <a:sym typeface="Calibri"/>
              </a:defRPr>
            </a:pPr>
            <a:r>
              <a:t>In Ontario schools, we focus on the A1- B2 levels.  In the elementary panel, the majority of our students work in the A2 level, depending on program, and individual language experience.  In the secondary panel, based on the results of previous year’s DELF participation in Ontario, the majority of gr. 12 FSL students who elected to participate self-assessed at the B1 level.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Shape 155"/>
          <p:cNvSpPr/>
          <p:nvPr>
            <p:ph type="sldImg"/>
          </p:nvPr>
        </p:nvSpPr>
        <p:spPr>
          <a:prstGeom prst="rect">
            <a:avLst/>
          </a:prstGeom>
        </p:spPr>
        <p:txBody>
          <a:bodyPr/>
          <a:lstStyle/>
          <a:p>
            <a:pPr/>
          </a:p>
        </p:txBody>
      </p:sp>
      <p:sp>
        <p:nvSpPr>
          <p:cNvPr id="156" name="Shape 156"/>
          <p:cNvSpPr/>
          <p:nvPr>
            <p:ph type="body" sz="quarter" idx="1"/>
          </p:nvPr>
        </p:nvSpPr>
        <p:spPr>
          <a:prstGeom prst="rect">
            <a:avLst/>
          </a:prstGeom>
        </p:spPr>
        <p:txBody>
          <a:bodyPr/>
          <a:lstStyle/>
          <a:p>
            <a:pPr>
              <a:defRPr sz="1200">
                <a:latin typeface="Calibri"/>
                <a:ea typeface="Calibri"/>
                <a:cs typeface="Calibri"/>
                <a:sym typeface="Calibri"/>
              </a:defRPr>
            </a:pPr>
            <a:r>
              <a:t>Here is a simplified description to give you a basic understanding of the levels.  (downloads area)</a:t>
            </a:r>
          </a:p>
          <a:p>
            <a:pPr>
              <a:defRPr sz="1200">
                <a:latin typeface="Calibri"/>
                <a:ea typeface="Calibri"/>
                <a:cs typeface="Calibri"/>
                <a:sym typeface="Calibri"/>
              </a:defRPr>
            </a:pPr>
          </a:p>
          <a:p>
            <a:pPr>
              <a:defRPr sz="1200">
                <a:latin typeface="Calibri"/>
                <a:ea typeface="Calibri"/>
                <a:cs typeface="Calibri"/>
                <a:sym typeface="Calibri"/>
              </a:defRPr>
            </a:pPr>
            <a:r>
              <a:t>At the A1 level, students can understand and use very basic expressions to satisfy concrete needs.</a:t>
            </a:r>
          </a:p>
          <a:p>
            <a:pPr>
              <a:defRPr sz="1200">
                <a:latin typeface="Calibri"/>
                <a:ea typeface="Calibri"/>
                <a:cs typeface="Calibri"/>
                <a:sym typeface="Calibri"/>
              </a:defRPr>
            </a:pPr>
            <a:r>
              <a:t>They can introduce themselves and ask others questions about personal details. They can interact simply as long as the other person speaks slowly and clearly.</a:t>
            </a:r>
          </a:p>
          <a:p>
            <a:pPr>
              <a:defRPr sz="1200">
                <a:latin typeface="Calibri"/>
                <a:ea typeface="Calibri"/>
                <a:cs typeface="Calibri"/>
                <a:sym typeface="Calibri"/>
              </a:defRPr>
            </a:pPr>
          </a:p>
          <a:p>
            <a:pPr>
              <a:defRPr sz="1200">
                <a:latin typeface="Calibri"/>
                <a:ea typeface="Calibri"/>
                <a:cs typeface="Calibri"/>
                <a:sym typeface="Calibri"/>
              </a:defRPr>
            </a:pPr>
            <a:r>
              <a:t>At the A2 level, students can understand frequently used expressions in most intermediate areas such as shopping, family, employment, etc. They complete tasks that are routine and involve a direct exchange of information and describe matters of immediate need in simple terms.</a:t>
            </a:r>
          </a:p>
          <a:p>
            <a:pPr>
              <a:defRPr sz="1200">
                <a:latin typeface="Calibri"/>
                <a:ea typeface="Calibri"/>
                <a:cs typeface="Calibri"/>
                <a:sym typeface="Calibri"/>
              </a:defRPr>
            </a:pPr>
          </a:p>
          <a:p>
            <a:pPr>
              <a:defRPr sz="1200">
                <a:latin typeface="Calibri"/>
                <a:ea typeface="Calibri"/>
                <a:cs typeface="Calibri"/>
                <a:sym typeface="Calibri"/>
              </a:defRPr>
            </a:pPr>
            <a:r>
              <a:t>At the B1 level students understand points regarding family, work, school or leisure-related topics.</a:t>
            </a:r>
          </a:p>
          <a:p>
            <a:pPr>
              <a:defRPr sz="1200">
                <a:latin typeface="Calibri"/>
                <a:ea typeface="Calibri"/>
                <a:cs typeface="Calibri"/>
                <a:sym typeface="Calibri"/>
              </a:defRPr>
            </a:pPr>
            <a:r>
              <a:t>They can deal with most travel situations in areas where the language is spoken and create simple texts on topics of personal interest.  They can describe experiences, events, dreams, and ambitions, as well as opinions or plans.</a:t>
            </a:r>
          </a:p>
          <a:p>
            <a:pPr>
              <a:defRPr sz="1200">
                <a:latin typeface="Calibri"/>
                <a:ea typeface="Calibri"/>
                <a:cs typeface="Calibri"/>
                <a:sym typeface="Calibri"/>
              </a:defRPr>
            </a:pPr>
          </a:p>
          <a:p>
            <a:pPr>
              <a:defRPr sz="1200">
                <a:latin typeface="Calibri"/>
                <a:ea typeface="Calibri"/>
                <a:cs typeface="Calibri"/>
                <a:sym typeface="Calibri"/>
              </a:defRPr>
            </a:pPr>
            <a:r>
              <a:t>Finally at the B2 level- students understand the main ideas of a complex text.  They can spontaneously interact without too much strain for either the learner or the native speaker. They can produce a detailed text on a wide range of subjects.  This is the level that we wish our students in Ontario obtain by the end of their FSL studies in Grade 12.  </a:t>
            </a:r>
          </a:p>
          <a:p>
            <a:pPr>
              <a:defRPr sz="1200">
                <a:latin typeface="Calibri"/>
                <a:ea typeface="Calibri"/>
                <a:cs typeface="Calibri"/>
                <a:sym typeface="Calibri"/>
              </a:defRPr>
            </a:pPr>
          </a:p>
          <a:p>
            <a:pPr>
              <a:defRPr sz="1200">
                <a:latin typeface="Calibri"/>
                <a:ea typeface="Calibri"/>
                <a:cs typeface="Calibri"/>
                <a:sym typeface="Calibri"/>
              </a:defRPr>
            </a:pPr>
            <a:r>
              <a:t>It is important to note that there is no correlation between the levels of proficiency of the CEFR and grade level. There is also no correlation between the levels of the CEFR and the levels and categories of the provincial achievement chart. Learners use CEFR descriptors to help them identify their current proficiency level and to set goals to move forward. Students need to develop their “self-assessment skills to enable them to assess their own learning, set specific goals, and plan next steps for their learning”.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60"/>
          <p:cNvSpPr/>
          <p:nvPr>
            <p:ph type="sldImg"/>
          </p:nvPr>
        </p:nvSpPr>
        <p:spPr>
          <a:prstGeom prst="rect">
            <a:avLst/>
          </a:prstGeom>
        </p:spPr>
        <p:txBody>
          <a:bodyPr/>
          <a:lstStyle/>
          <a:p>
            <a:pPr/>
          </a:p>
        </p:txBody>
      </p:sp>
      <p:sp>
        <p:nvSpPr>
          <p:cNvPr id="161" name="Shape 161"/>
          <p:cNvSpPr/>
          <p:nvPr>
            <p:ph type="body" sz="quarter" idx="1"/>
          </p:nvPr>
        </p:nvSpPr>
        <p:spPr>
          <a:prstGeom prst="rect">
            <a:avLst/>
          </a:prstGeom>
        </p:spPr>
        <p:txBody>
          <a:bodyPr/>
          <a:lstStyle/>
          <a:p>
            <a:pPr>
              <a:defRPr b="1" sz="1200">
                <a:latin typeface="Calibri"/>
                <a:ea typeface="Calibri"/>
                <a:cs typeface="Calibri"/>
                <a:sym typeface="Calibri"/>
              </a:defRPr>
            </a:pPr>
            <a:r>
              <a:t>Activity 1</a:t>
            </a:r>
          </a:p>
          <a:p>
            <a:pPr>
              <a:defRPr sz="1200">
                <a:latin typeface="Calibri"/>
                <a:ea typeface="Calibri"/>
                <a:cs typeface="Calibri"/>
                <a:sym typeface="Calibri"/>
              </a:defRPr>
            </a:pPr>
            <a:endParaRPr b="1"/>
          </a:p>
          <a:p>
            <a:pPr>
              <a:defRPr b="1" sz="1200">
                <a:latin typeface="Calibri"/>
                <a:ea typeface="Calibri"/>
                <a:cs typeface="Calibri"/>
                <a:sym typeface="Calibri"/>
              </a:defRPr>
            </a:pPr>
            <a:r>
              <a:t>(use global and English Scales)</a:t>
            </a:r>
          </a:p>
          <a:p>
            <a:pPr>
              <a:defRPr sz="1200">
                <a:latin typeface="Calibri"/>
                <a:ea typeface="Calibri"/>
                <a:cs typeface="Calibri"/>
                <a:sym typeface="Calibri"/>
              </a:defRPr>
            </a:pPr>
          </a:p>
          <a:p>
            <a:pPr>
              <a:defRPr sz="1200">
                <a:latin typeface="Calibri"/>
                <a:ea typeface="Calibri"/>
                <a:cs typeface="Calibri"/>
                <a:sym typeface="Calibri"/>
              </a:defRPr>
            </a:pPr>
            <a:r>
              <a:t>What are the key words for each level? </a:t>
            </a:r>
          </a:p>
          <a:p>
            <a:pPr>
              <a:defRPr sz="1200">
                <a:latin typeface="Calibri"/>
                <a:ea typeface="Calibri"/>
                <a:cs typeface="Calibri"/>
                <a:sym typeface="Calibri"/>
              </a:defRPr>
            </a:pPr>
          </a:p>
          <a:p>
            <a:pPr>
              <a:defRPr sz="1200">
                <a:latin typeface="Calibri"/>
                <a:ea typeface="Calibri"/>
                <a:cs typeface="Calibri"/>
                <a:sym typeface="Calibri"/>
              </a:defRPr>
            </a:pPr>
            <a:r>
              <a:t>What do these key words tell us about student proficiency in FSL programs? (speech acts, asset based, progression)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Shape 165"/>
          <p:cNvSpPr/>
          <p:nvPr>
            <p:ph type="sldImg"/>
          </p:nvPr>
        </p:nvSpPr>
        <p:spPr>
          <a:prstGeom prst="rect">
            <a:avLst/>
          </a:prstGeom>
        </p:spPr>
        <p:txBody>
          <a:bodyPr/>
          <a:lstStyle/>
          <a:p>
            <a:pPr/>
          </a:p>
        </p:txBody>
      </p:sp>
      <p:sp>
        <p:nvSpPr>
          <p:cNvPr id="166" name="Shape 166"/>
          <p:cNvSpPr/>
          <p:nvPr>
            <p:ph type="body" sz="quarter" idx="1"/>
          </p:nvPr>
        </p:nvSpPr>
        <p:spPr>
          <a:prstGeom prst="rect">
            <a:avLst/>
          </a:prstGeom>
        </p:spPr>
        <p:txBody>
          <a:bodyPr/>
          <a:lstStyle/>
          <a:p>
            <a:pPr>
              <a:defRPr sz="1200">
                <a:latin typeface="Calibri"/>
                <a:ea typeface="Calibri"/>
                <a:cs typeface="Calibri"/>
                <a:sym typeface="Calibri"/>
              </a:defRPr>
            </a:pPr>
            <a:r>
              <a:t>The </a:t>
            </a:r>
            <a:r>
              <a:rPr b="1"/>
              <a:t>DELF</a:t>
            </a:r>
            <a:r>
              <a:t> (Diplôme d'Etudes en Langue Française) is an official qualification awarded by the French Ministry of Education to certify the competency of candidates from outside France in the French language. These certificates are valid for life. This year in Ontario, most school boards have indicated an interest in participating in or “challenging” the DELF.   The test is marked by certified “correcteurs” who are individuals who are trained specifically for this task.  One of the important rules for the test is that students may not have their own teacher mark their tests. The DELF exams are managed by DELF centres, which are accredited by the French Ministry of Education through the French Embassy, and which coordinate the administration of the exams according to the standards of the Centre international d’études pédagogiques (CIEP)</a:t>
            </a:r>
          </a:p>
          <a:p>
            <a:pPr>
              <a:defRPr sz="1200">
                <a:latin typeface="Calibri"/>
                <a:ea typeface="Calibri"/>
                <a:cs typeface="Calibri"/>
                <a:sym typeface="Calibri"/>
              </a:defRPr>
            </a:pPr>
          </a:p>
          <a:p>
            <a:pPr>
              <a:defRPr sz="1200">
                <a:latin typeface="Calibri"/>
                <a:ea typeface="Calibri"/>
                <a:cs typeface="Calibri"/>
                <a:sym typeface="Calibri"/>
              </a:defRPr>
            </a:pPr>
            <a:r>
              <a:t>Here is a short clip that will explain from a school board’s perspective what the DELF is, and from student candidates, how they perceive the test and its importance.  </a:t>
            </a:r>
          </a:p>
          <a:p>
            <a:pPr>
              <a:defRPr sz="1200">
                <a:latin typeface="Calibri"/>
                <a:ea typeface="Calibri"/>
                <a:cs typeface="Calibri"/>
                <a:sym typeface="Calibri"/>
              </a:defRPr>
            </a:pPr>
          </a:p>
          <a:p>
            <a:pPr>
              <a:defRPr sz="1200">
                <a:latin typeface="Calibri"/>
                <a:ea typeface="Calibri"/>
                <a:cs typeface="Calibri"/>
                <a:sym typeface="Calibri"/>
              </a:defRPr>
            </a:pPr>
            <a:r>
              <a:t>https://delf-dalf.ambafrance-ca.org/candidate-testimonials </a:t>
            </a:r>
          </a:p>
          <a:p>
            <a:pPr>
              <a:defRPr sz="1200">
                <a:latin typeface="Calibri"/>
                <a:ea typeface="Calibri"/>
                <a:cs typeface="Calibri"/>
                <a:sym typeface="Calibri"/>
              </a:defRPr>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hape 171"/>
          <p:cNvSpPr/>
          <p:nvPr>
            <p:ph type="sldImg"/>
          </p:nvPr>
        </p:nvSpPr>
        <p:spPr>
          <a:prstGeom prst="rect">
            <a:avLst/>
          </a:prstGeom>
        </p:spPr>
        <p:txBody>
          <a:bodyPr/>
          <a:lstStyle/>
          <a:p>
            <a:pPr/>
          </a:p>
        </p:txBody>
      </p:sp>
      <p:sp>
        <p:nvSpPr>
          <p:cNvPr id="172" name="Shape 172"/>
          <p:cNvSpPr/>
          <p:nvPr>
            <p:ph type="body" sz="quarter" idx="1"/>
          </p:nvPr>
        </p:nvSpPr>
        <p:spPr>
          <a:prstGeom prst="rect">
            <a:avLst/>
          </a:prstGeom>
        </p:spPr>
        <p:txBody>
          <a:bodyPr/>
          <a:lstStyle/>
          <a:p>
            <a:pPr>
              <a:defRPr sz="1200">
                <a:latin typeface="Calibri"/>
                <a:ea typeface="Calibri"/>
                <a:cs typeface="Calibri"/>
                <a:sym typeface="Calibri"/>
              </a:defRPr>
            </a:pPr>
            <a:r>
              <a:t>Today French is an official language in almost 50 countries, including Canada. It is spoken by more than 200 million people on five continents. </a:t>
            </a:r>
          </a:p>
          <a:p>
            <a:pPr>
              <a:defRPr sz="1200">
                <a:latin typeface="Calibri"/>
                <a:ea typeface="Calibri"/>
                <a:cs typeface="Calibri"/>
                <a:sym typeface="Calibri"/>
              </a:defRPr>
            </a:pPr>
            <a:r>
              <a:t>Here are some reasons why students are interested in challenging the DELF:</a:t>
            </a:r>
          </a:p>
          <a:p>
            <a:pPr>
              <a:defRPr sz="1200">
                <a:latin typeface="Calibri"/>
                <a:ea typeface="Calibri"/>
                <a:cs typeface="Calibri"/>
                <a:sym typeface="Calibri"/>
              </a:defRPr>
            </a:pPr>
          </a:p>
          <a:p>
            <a:pPr marL="285750" indent="-285750">
              <a:buClr>
                <a:srgbClr val="000000"/>
              </a:buClr>
              <a:buSzPts val="1800"/>
              <a:buFont typeface="Arial"/>
              <a:buChar char="•"/>
              <a:defRPr sz="1800">
                <a:latin typeface="Calibri"/>
                <a:ea typeface="Calibri"/>
                <a:cs typeface="Calibri"/>
                <a:sym typeface="Calibri"/>
              </a:defRPr>
            </a:pPr>
            <a:r>
              <a:t>It is a life-long certification. </a:t>
            </a:r>
            <a:endParaRPr sz="1200"/>
          </a:p>
          <a:p>
            <a:pPr marL="285750" indent="-285750">
              <a:buClr>
                <a:srgbClr val="000000"/>
              </a:buClr>
              <a:buSzPts val="1800"/>
              <a:buFont typeface="Arial"/>
              <a:buChar char="•"/>
              <a:defRPr sz="1800">
                <a:latin typeface="Calibri"/>
                <a:ea typeface="Calibri"/>
                <a:cs typeface="Calibri"/>
                <a:sym typeface="Calibri"/>
              </a:defRPr>
            </a:pPr>
            <a:r>
              <a:t>It is based on the same international standard used in 164 countries.</a:t>
            </a:r>
            <a:endParaRPr sz="1200"/>
          </a:p>
          <a:p>
            <a:pPr marL="285750" indent="-285750">
              <a:buClr>
                <a:srgbClr val="000000"/>
              </a:buClr>
              <a:buSzPts val="1800"/>
              <a:buFont typeface="Arial"/>
              <a:buChar char="•"/>
              <a:defRPr sz="1800">
                <a:latin typeface="Calibri"/>
                <a:ea typeface="Calibri"/>
                <a:cs typeface="Calibri"/>
                <a:sym typeface="Calibri"/>
              </a:defRPr>
            </a:pPr>
            <a:r>
              <a:t>It is a recognition of the students’ accomplishments to date on the path to French proficiency.</a:t>
            </a:r>
            <a:endParaRPr sz="1200"/>
          </a:p>
          <a:p>
            <a:pPr marL="285750" indent="-285750">
              <a:buClr>
                <a:srgbClr val="000000"/>
              </a:buClr>
              <a:buSzPts val="1800"/>
              <a:buFont typeface="Arial"/>
              <a:buChar char="•"/>
              <a:defRPr sz="1800">
                <a:latin typeface="Calibri"/>
                <a:ea typeface="Calibri"/>
                <a:cs typeface="Calibri"/>
                <a:sym typeface="Calibri"/>
              </a:defRPr>
            </a:pPr>
            <a:r>
              <a:t>It represents an official document, recognized internationally, that enriches the candidate's school or professional portfolio. </a:t>
            </a:r>
            <a:endParaRPr sz="1200"/>
          </a:p>
          <a:p>
            <a:pPr marL="285750" indent="-285750">
              <a:buClr>
                <a:srgbClr val="000000"/>
              </a:buClr>
              <a:buSzPts val="1800"/>
              <a:buFont typeface="Arial"/>
              <a:buChar char="•"/>
              <a:defRPr sz="1800">
                <a:latin typeface="Calibri"/>
                <a:ea typeface="Calibri"/>
                <a:cs typeface="Calibri"/>
                <a:sym typeface="Calibri"/>
              </a:defRPr>
            </a:pPr>
            <a:r>
              <a:t>It is recognized internationally by francophone postsecondary institutions, including a growing number in Canada.</a:t>
            </a:r>
            <a:endParaRPr sz="1200"/>
          </a:p>
          <a:p>
            <a:pPr lvl="1" indent="457200">
              <a:defRPr sz="1200">
                <a:latin typeface="Calibri"/>
                <a:ea typeface="Calibri"/>
                <a:cs typeface="Calibri"/>
                <a:sym typeface="Calibri"/>
              </a:defRPr>
            </a:pPr>
            <a:endParaRPr sz="18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p>
            <a:pPr>
              <a:defRPr sz="1200">
                <a:latin typeface="Calibri"/>
                <a:ea typeface="Calibri"/>
                <a:cs typeface="Calibri"/>
                <a:sym typeface="Calibri"/>
              </a:defRPr>
            </a:pPr>
            <a:r>
              <a:t>The DELF scolaire is offered through a variety of ways across the province.  Many English-language school boards have worked directly with DELF Centres (there are 2 currently) in Ontario to offer the DELF scolaire to students.  The growing interest in the DELF scolaire across Ontario has led to the creation of the Ontario DELF Centre, allowing more students enrolled in Grade 12 French as a Second Language (FSL) courses to participate.  The centre is run by Nancy Rancourt of the Algoma District School Board through ACPI.</a:t>
            </a:r>
          </a:p>
          <a:p>
            <a:pPr>
              <a:defRPr sz="1200">
                <a:latin typeface="Calibri"/>
                <a:ea typeface="Calibri"/>
                <a:cs typeface="Calibri"/>
                <a:sym typeface="Calibri"/>
              </a:defRPr>
            </a:pPr>
          </a:p>
          <a:p>
            <a:pPr>
              <a:defRPr sz="1200">
                <a:latin typeface="Calibri"/>
                <a:ea typeface="Calibri"/>
                <a:cs typeface="Calibri"/>
                <a:sym typeface="Calibri"/>
              </a:defRPr>
            </a:pPr>
            <a:r>
              <a:t>The Ontario DELF Centre is not intended to replace existing DELF centres operated by school boards (Ottawa and Thunder Bay).  They will continue to operate independently as before.  School boards who previously worked with an existing DELF centre operated by a school board will have the choice to continue with that DELF centre or join the Ontario DELF Centre to offer the DELF. </a:t>
            </a:r>
          </a:p>
          <a:p>
            <a:pPr>
              <a:defRPr sz="1200">
                <a:latin typeface="Calibri"/>
                <a:ea typeface="Calibri"/>
                <a:cs typeface="Calibri"/>
                <a:sym typeface="Calibri"/>
              </a:defRPr>
            </a:pPr>
          </a:p>
          <a:p>
            <a:pPr>
              <a:defRPr sz="1200">
                <a:latin typeface="Calibri"/>
                <a:ea typeface="Calibri"/>
                <a:cs typeface="Calibri"/>
                <a:sym typeface="Calibri"/>
              </a:defRPr>
            </a:pPr>
            <a:r>
              <a:t>The new, virtual Ontario DELF Centre will streamline the financial and administrative supports available to school boards leads responsible for the DELF, while maintaining school board’s autonomy to make decisions related to offering the DELF.</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406400" indent="-355600" algn="ctr">
              <a:buClrTx/>
              <a:buSzTx/>
              <a:buFontTx/>
              <a:buNone/>
              <a:defRPr sz="2400"/>
            </a:lvl1pPr>
            <a:lvl2pPr marL="406400" indent="127000" algn="ctr">
              <a:buClrTx/>
              <a:buSzTx/>
              <a:buFontTx/>
              <a:buNone/>
              <a:defRPr sz="2400"/>
            </a:lvl2pPr>
            <a:lvl3pPr marL="406400" indent="609600" algn="ctr">
              <a:buClrTx/>
              <a:buSzTx/>
              <a:buFontTx/>
              <a:buNone/>
              <a:defRPr sz="2400"/>
            </a:lvl3pPr>
            <a:lvl4pPr marL="406400" indent="1079500" algn="ctr">
              <a:buClrTx/>
              <a:buSzTx/>
              <a:buFontTx/>
              <a:buNone/>
              <a:defRPr sz="2400"/>
            </a:lvl4pPr>
            <a:lvl5pPr marL="406400" indent="1536700" algn="ctr">
              <a:buClrTx/>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_TEXT">
    <p:spTree>
      <p:nvGrpSpPr>
        <p:cNvPr id="1" name=""/>
        <p:cNvGrpSpPr/>
        <p:nvPr/>
      </p:nvGrpSpPr>
      <p:grpSpPr>
        <a:xfrm>
          <a:off x="0" y="0"/>
          <a:ext cx="0" cy="0"/>
          <a:chOff x="0" y="0"/>
          <a:chExt cx="0" cy="0"/>
        </a:xfrm>
      </p:grpSpPr>
      <p:sp>
        <p:nvSpPr>
          <p:cNvPr id="95" name="Title Text"/>
          <p:cNvSpPr txBox="1"/>
          <p:nvPr>
            <p:ph type="title"/>
          </p:nvPr>
        </p:nvSpPr>
        <p:spPr>
          <a:prstGeom prst="rect">
            <a:avLst/>
          </a:prstGeom>
        </p:spPr>
        <p:txBody>
          <a:bodyPr/>
          <a:lstStyle/>
          <a:p>
            <a:pPr/>
            <a:r>
              <a:t>Title Text</a:t>
            </a:r>
          </a:p>
        </p:txBody>
      </p:sp>
      <p:sp>
        <p:nvSpPr>
          <p:cNvPr id="96" name="Body Level One…"/>
          <p:cNvSpPr txBox="1"/>
          <p:nvPr>
            <p:ph type="body" idx="1"/>
          </p:nvPr>
        </p:nvSpPr>
        <p:spPr>
          <a:xfrm rot="5400000">
            <a:off x="3920330" y="-1256506"/>
            <a:ext cx="4351339" cy="1051560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_TITLE_AND_VERTICAL_TEXT">
    <p:spTree>
      <p:nvGrpSpPr>
        <p:cNvPr id="1" name=""/>
        <p:cNvGrpSpPr/>
        <p:nvPr/>
      </p:nvGrpSpPr>
      <p:grpSpPr>
        <a:xfrm>
          <a:off x="0" y="0"/>
          <a:ext cx="0" cy="0"/>
          <a:chOff x="0" y="0"/>
          <a:chExt cx="0" cy="0"/>
        </a:xfrm>
      </p:grpSpPr>
      <p:sp>
        <p:nvSpPr>
          <p:cNvPr id="104" name="Title Text"/>
          <p:cNvSpPr txBox="1"/>
          <p:nvPr>
            <p:ph type="title"/>
          </p:nvPr>
        </p:nvSpPr>
        <p:spPr>
          <a:xfrm rot="5400000">
            <a:off x="7133431" y="1956593"/>
            <a:ext cx="5811839" cy="2628901"/>
          </a:xfrm>
          <a:prstGeom prst="rect">
            <a:avLst/>
          </a:prstGeom>
        </p:spPr>
        <p:txBody>
          <a:bodyPr/>
          <a:lstStyle/>
          <a:p>
            <a:pPr/>
            <a:r>
              <a:t>Title Text</a:t>
            </a:r>
          </a:p>
        </p:txBody>
      </p:sp>
      <p:sp>
        <p:nvSpPr>
          <p:cNvPr id="105" name="Body Level One…"/>
          <p:cNvSpPr txBox="1"/>
          <p:nvPr>
            <p:ph type="body" idx="1"/>
          </p:nvPr>
        </p:nvSpPr>
        <p:spPr>
          <a:xfrm rot="5400000">
            <a:off x="1799431" y="-596107"/>
            <a:ext cx="5811838" cy="773430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JEC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_OBJECTS">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1" name="Google Shape;30;p25"/>
          <p:cNvSpPr txBox="1"/>
          <p:nvPr>
            <p:ph type="body" sz="half" idx="21"/>
          </p:nvPr>
        </p:nvSpPr>
        <p:spPr>
          <a:xfrm>
            <a:off x="6172200" y="1825625"/>
            <a:ext cx="5181600" cy="4351338"/>
          </a:xfrm>
          <a:prstGeom prst="rect">
            <a:avLst/>
          </a:prstGeom>
        </p:spPr>
        <p:txBody>
          <a:bodyPr/>
          <a:lstStyle/>
          <a:p>
            <a:pP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HEADER">
    <p:spTree>
      <p:nvGrpSpPr>
        <p:cNvPr id="1" name=""/>
        <p:cNvGrpSpPr/>
        <p:nvPr/>
      </p:nvGrpSpPr>
      <p:grpSpPr>
        <a:xfrm>
          <a:off x="0" y="0"/>
          <a:ext cx="0" cy="0"/>
          <a:chOff x="0" y="0"/>
          <a:chExt cx="0" cy="0"/>
        </a:xfrm>
      </p:grpSpPr>
      <p:sp>
        <p:nvSpPr>
          <p:cNvPr id="46"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47" name="Body Level One…"/>
          <p:cNvSpPr txBox="1"/>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888888"/>
                </a:solidFill>
              </a:defRPr>
            </a:lvl1pPr>
            <a:lvl2pPr marL="228600" indent="457200">
              <a:buClrTx/>
              <a:buSzTx/>
              <a:buFontTx/>
              <a:buNone/>
              <a:defRPr sz="2400">
                <a:solidFill>
                  <a:srgbClr val="888888"/>
                </a:solidFill>
              </a:defRPr>
            </a:lvl2pPr>
            <a:lvl3pPr marL="228600" indent="914400">
              <a:buClrTx/>
              <a:buSzTx/>
              <a:buFontTx/>
              <a:buNone/>
              <a:defRPr sz="2400">
                <a:solidFill>
                  <a:srgbClr val="888888"/>
                </a:solidFill>
              </a:defRPr>
            </a:lvl3pPr>
            <a:lvl4pPr marL="228600" indent="1371600">
              <a:buClrTx/>
              <a:buSzTx/>
              <a:buFontTx/>
              <a:buNone/>
              <a:defRPr sz="2400">
                <a:solidFill>
                  <a:srgbClr val="888888"/>
                </a:solidFill>
              </a:defRPr>
            </a:lvl4pPr>
            <a:lvl5pPr marL="228600" indent="1828800">
              <a:buClrTx/>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_OBJECTS_WITH_TEXT">
    <p:spTree>
      <p:nvGrpSpPr>
        <p:cNvPr id="1" name=""/>
        <p:cNvGrpSpPr/>
        <p:nvPr/>
      </p:nvGrpSpPr>
      <p:grpSpPr>
        <a:xfrm>
          <a:off x="0" y="0"/>
          <a:ext cx="0" cy="0"/>
          <a:chOff x="0" y="0"/>
          <a:chExt cx="0" cy="0"/>
        </a:xfrm>
      </p:grpSpPr>
      <p:sp>
        <p:nvSpPr>
          <p:cNvPr id="55" name="Title Text"/>
          <p:cNvSpPr txBox="1"/>
          <p:nvPr>
            <p:ph type="title"/>
          </p:nvPr>
        </p:nvSpPr>
        <p:spPr>
          <a:xfrm>
            <a:off x="839787" y="365125"/>
            <a:ext cx="10515601" cy="1325563"/>
          </a:xfrm>
          <a:prstGeom prst="rect">
            <a:avLst/>
          </a:prstGeom>
        </p:spPr>
        <p:txBody>
          <a:bodyPr/>
          <a:lstStyle/>
          <a:p>
            <a:pPr/>
            <a:r>
              <a:t>Title Text</a:t>
            </a:r>
          </a:p>
        </p:txBody>
      </p:sp>
      <p:sp>
        <p:nvSpPr>
          <p:cNvPr id="56" name="Body Level One…"/>
          <p:cNvSpPr txBox="1"/>
          <p:nvPr>
            <p:ph type="body" sz="quarter" idx="1"/>
          </p:nvPr>
        </p:nvSpPr>
        <p:spPr>
          <a:xfrm>
            <a:off x="839787" y="1681163"/>
            <a:ext cx="5157789" cy="823913"/>
          </a:xfrm>
          <a:prstGeom prst="rect">
            <a:avLst/>
          </a:prstGeom>
        </p:spPr>
        <p:txBody>
          <a:bodyPr anchor="b"/>
          <a:lstStyle>
            <a:lvl1pPr marL="228600" indent="0">
              <a:buClrTx/>
              <a:buSzTx/>
              <a:buFontTx/>
              <a:buNone/>
              <a:defRPr b="1" sz="2400"/>
            </a:lvl1pPr>
            <a:lvl2pPr marL="228600" indent="457200">
              <a:buClrTx/>
              <a:buSzTx/>
              <a:buFontTx/>
              <a:buNone/>
              <a:defRPr b="1" sz="2400"/>
            </a:lvl2pPr>
            <a:lvl3pPr marL="228600" indent="914400">
              <a:buClrTx/>
              <a:buSzTx/>
              <a:buFontTx/>
              <a:buNone/>
              <a:defRPr b="1" sz="2400"/>
            </a:lvl3pPr>
            <a:lvl4pPr marL="228600" indent="1371600">
              <a:buClrTx/>
              <a:buSzTx/>
              <a:buFontTx/>
              <a:buNone/>
              <a:defRPr b="1" sz="2400"/>
            </a:lvl4pPr>
            <a:lvl5pPr marL="228600" indent="1828800">
              <a:buClrTx/>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57" name="Google Shape;47;p28"/>
          <p:cNvSpPr txBox="1"/>
          <p:nvPr>
            <p:ph type="body" sz="half" idx="21"/>
          </p:nvPr>
        </p:nvSpPr>
        <p:spPr>
          <a:xfrm>
            <a:off x="839787" y="2505075"/>
            <a:ext cx="5157789" cy="3684588"/>
          </a:xfrm>
          <a:prstGeom prst="rect">
            <a:avLst/>
          </a:prstGeom>
        </p:spPr>
        <p:txBody>
          <a:bodyPr/>
          <a:lstStyle/>
          <a:p>
            <a:pPr/>
          </a:p>
        </p:txBody>
      </p:sp>
      <p:sp>
        <p:nvSpPr>
          <p:cNvPr id="58" name="Google Shape;48;p28"/>
          <p:cNvSpPr txBox="1"/>
          <p:nvPr>
            <p:ph type="body" sz="quarter" idx="22"/>
          </p:nvPr>
        </p:nvSpPr>
        <p:spPr>
          <a:xfrm>
            <a:off x="6172200" y="1681163"/>
            <a:ext cx="5183188" cy="823913"/>
          </a:xfrm>
          <a:prstGeom prst="rect">
            <a:avLst/>
          </a:prstGeom>
        </p:spPr>
        <p:txBody>
          <a:bodyPr anchor="b"/>
          <a:lstStyle/>
          <a:p>
            <a:pPr marL="228600" indent="0">
              <a:buClrTx/>
              <a:buSzTx/>
              <a:buFontTx/>
              <a:buNone/>
              <a:defRPr b="1" sz="2400"/>
            </a:pPr>
          </a:p>
        </p:txBody>
      </p:sp>
      <p:sp>
        <p:nvSpPr>
          <p:cNvPr id="59" name="Google Shape;49;p28"/>
          <p:cNvSpPr txBox="1"/>
          <p:nvPr>
            <p:ph type="body" sz="half" idx="23"/>
          </p:nvPr>
        </p:nvSpPr>
        <p:spPr>
          <a:xfrm>
            <a:off x="6172200" y="2505075"/>
            <a:ext cx="5183188" cy="3684588"/>
          </a:xfrm>
          <a:prstGeom prst="rect">
            <a:avLst/>
          </a:prstGeom>
        </p:spPr>
        <p:txBody>
          <a:bodyPr/>
          <a:lstStyle/>
          <a:p>
            <a:pP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ONLY">
    <p:spTree>
      <p:nvGrpSpPr>
        <p:cNvPr id="1" name=""/>
        <p:cNvGrpSpPr/>
        <p:nvPr/>
      </p:nvGrpSpPr>
      <p:grpSpPr>
        <a:xfrm>
          <a:off x="0" y="0"/>
          <a:ext cx="0" cy="0"/>
          <a:chOff x="0" y="0"/>
          <a:chExt cx="0" cy="0"/>
        </a:xfrm>
      </p:grpSpPr>
      <p:sp>
        <p:nvSpPr>
          <p:cNvPr id="67" name="Title Text"/>
          <p:cNvSpPr txBox="1"/>
          <p:nvPr>
            <p:ph type="title"/>
          </p:nvPr>
        </p:nvSpPr>
        <p:spPr>
          <a:prstGeom prst="rect">
            <a:avLst/>
          </a:prstGeom>
        </p:spPr>
        <p:txBody>
          <a:bodyPr/>
          <a:lstStyle/>
          <a:p>
            <a:pPr/>
            <a:r>
              <a:t>Title Text</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JECT_WITH_CAPTION_TEXT">
    <p:spTree>
      <p:nvGrpSpPr>
        <p:cNvPr id="1" name=""/>
        <p:cNvGrpSpPr/>
        <p:nvPr/>
      </p:nvGrpSpPr>
      <p:grpSpPr>
        <a:xfrm>
          <a:off x="0" y="0"/>
          <a:ext cx="0" cy="0"/>
          <a:chOff x="0" y="0"/>
          <a:chExt cx="0" cy="0"/>
        </a:xfrm>
      </p:grpSpPr>
      <p:sp>
        <p:nvSpPr>
          <p:cNvPr id="75"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6" name="Body Level One…"/>
          <p:cNvSpPr txBox="1"/>
          <p:nvPr>
            <p:ph type="body" sz="half" idx="1"/>
          </p:nvPr>
        </p:nvSpPr>
        <p:spPr>
          <a:xfrm>
            <a:off x="5183187" y="987425"/>
            <a:ext cx="6172201" cy="4873625"/>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pPr/>
            <a:r>
              <a:t>Body Level One</a:t>
            </a:r>
          </a:p>
          <a:p>
            <a:pPr lvl="1"/>
            <a:r>
              <a:t>Body Level Two</a:t>
            </a:r>
          </a:p>
          <a:p>
            <a:pPr lvl="2"/>
            <a:r>
              <a:t>Body Level Three</a:t>
            </a:r>
          </a:p>
          <a:p>
            <a:pPr lvl="3"/>
            <a:r>
              <a:t>Body Level Four</a:t>
            </a:r>
          </a:p>
          <a:p>
            <a:pPr lvl="4"/>
            <a:r>
              <a:t>Body Level Five</a:t>
            </a:r>
          </a:p>
        </p:txBody>
      </p:sp>
      <p:sp>
        <p:nvSpPr>
          <p:cNvPr id="77" name="Google Shape;61;p30"/>
          <p:cNvSpPr txBox="1"/>
          <p:nvPr>
            <p:ph type="body" sz="quarter" idx="21"/>
          </p:nvPr>
        </p:nvSpPr>
        <p:spPr>
          <a:xfrm>
            <a:off x="839787" y="2057400"/>
            <a:ext cx="3932239" cy="3811588"/>
          </a:xfrm>
          <a:prstGeom prst="rect">
            <a:avLst/>
          </a:prstGeom>
        </p:spPr>
        <p:txBody>
          <a:bodyPr/>
          <a:lstStyle/>
          <a:p>
            <a:pPr marL="228600" indent="0">
              <a:buClrTx/>
              <a:buSzTx/>
              <a:buFontTx/>
              <a:buNone/>
              <a:defRPr sz="1600"/>
            </a:pPr>
          </a:p>
        </p:txBody>
      </p:sp>
      <p:sp>
        <p:nvSpPr>
          <p:cNvPr id="7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_WITH_CAPTION_TEXT">
    <p:spTree>
      <p:nvGrpSpPr>
        <p:cNvPr id="1" name=""/>
        <p:cNvGrpSpPr/>
        <p:nvPr/>
      </p:nvGrpSpPr>
      <p:grpSpPr>
        <a:xfrm>
          <a:off x="0" y="0"/>
          <a:ext cx="0" cy="0"/>
          <a:chOff x="0" y="0"/>
          <a:chExt cx="0" cy="0"/>
        </a:xfrm>
      </p:grpSpPr>
      <p:sp>
        <p:nvSpPr>
          <p:cNvPr id="85"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6" name="Google Shape;67;p31"/>
          <p:cNvSpPr/>
          <p:nvPr>
            <p:ph type="pic" sz="half" idx="21"/>
          </p:nvPr>
        </p:nvSpPr>
        <p:spPr>
          <a:xfrm>
            <a:off x="5183187" y="987425"/>
            <a:ext cx="6172201" cy="4873625"/>
          </a:xfrm>
          <a:prstGeom prst="rect">
            <a:avLst/>
          </a:prstGeom>
        </p:spPr>
        <p:txBody>
          <a:bodyPr lIns="91439" tIns="45719" rIns="91439" bIns="45719">
            <a:noAutofit/>
          </a:bodyPr>
          <a:lstStyle/>
          <a:p>
            <a:pPr/>
          </a:p>
        </p:txBody>
      </p:sp>
      <p:sp>
        <p:nvSpPr>
          <p:cNvPr id="87" name="Body Level One…"/>
          <p:cNvSpPr txBox="1"/>
          <p:nvPr>
            <p:ph type="body" sz="quarter" idx="1"/>
          </p:nvPr>
        </p:nvSpPr>
        <p:spPr>
          <a:xfrm>
            <a:off x="839787" y="2057400"/>
            <a:ext cx="3932239"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9pPr>
    </p:titleStyle>
    <p:bodyStyle>
      <a:lvl1pPr marL="457200" marR="0" indent="-3429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eg"/><Relationship Id="rId4" Type="http://schemas.openxmlformats.org/officeDocument/2006/relationships/image" Target="../media/image8.png"/><Relationship Id="rId5" Type="http://schemas.openxmlformats.org/officeDocument/2006/relationships/hyperlink" Target="mailto:delfontario@gmail.com" TargetMode="Externa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hyperlink" Target="https://sites.google.com/teltgafe.com/cefr-ontario" TargetMode="External"/><Relationship Id="rId5" Type="http://schemas.openxmlformats.org/officeDocument/2006/relationships/image" Target="../media/image10.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0.pn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coe.int/en/web/common-european-framework-reference-languages/level-descriptions" TargetMode="External"/><Relationship Id="rId4" Type="http://schemas.openxmlformats.org/officeDocument/2006/relationships/image" Target="../media/image2.png"/><Relationship Id="rId5" Type="http://schemas.openxmlformats.org/officeDocument/2006/relationships/image" Target="../media/image4.jpeg"/><Relationship Id="rId6" Type="http://schemas.openxmlformats.org/officeDocument/2006/relationships/hyperlink" Target="https://www.coe.int/en/web/common-european-framework-reference-languages/" TargetMode="External"/><Relationship Id="rId7"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Google Shape;89;p1"/>
          <p:cNvSpPr txBox="1"/>
          <p:nvPr>
            <p:ph type="ctrTitle"/>
          </p:nvPr>
        </p:nvSpPr>
        <p:spPr>
          <a:xfrm>
            <a:off x="1378220" y="1305055"/>
            <a:ext cx="9144001" cy="1028021"/>
          </a:xfrm>
          <a:prstGeom prst="rect">
            <a:avLst/>
          </a:prstGeom>
        </p:spPr>
        <p:txBody>
          <a:bodyPr/>
          <a:lstStyle/>
          <a:p>
            <a:pPr/>
            <a:r>
              <a:t>CEFR 101</a:t>
            </a:r>
          </a:p>
        </p:txBody>
      </p:sp>
      <p:sp>
        <p:nvSpPr>
          <p:cNvPr id="116" name="Google Shape;90;p1"/>
          <p:cNvSpPr txBox="1"/>
          <p:nvPr>
            <p:ph type="subTitle" sz="quarter" idx="1"/>
          </p:nvPr>
        </p:nvSpPr>
        <p:spPr>
          <a:xfrm>
            <a:off x="1378220" y="2967134"/>
            <a:ext cx="9144001" cy="1655762"/>
          </a:xfrm>
          <a:prstGeom prst="rect">
            <a:avLst/>
          </a:prstGeom>
        </p:spPr>
        <p:txBody>
          <a:bodyPr/>
          <a:lstStyle>
            <a:lvl1pPr marL="0" indent="0">
              <a:spcBef>
                <a:spcPts val="0"/>
              </a:spcBef>
              <a:defRPr sz="3200"/>
            </a:lvl1pPr>
          </a:lstStyle>
          <a:p>
            <a:pPr/>
            <a:r>
              <a:t>Support for new FSL board leads</a:t>
            </a:r>
          </a:p>
        </p:txBody>
      </p:sp>
      <p:pic>
        <p:nvPicPr>
          <p:cNvPr id="117" name="Google Shape;91;p1" descr="Google Shape;91;p1"/>
          <p:cNvPicPr>
            <a:picLocks noChangeAspect="1"/>
          </p:cNvPicPr>
          <p:nvPr/>
        </p:nvPicPr>
        <p:blipFill>
          <a:blip r:embed="rId2">
            <a:extLst/>
          </a:blip>
          <a:stretch>
            <a:fillRect/>
          </a:stretch>
        </p:blipFill>
        <p:spPr>
          <a:xfrm>
            <a:off x="1378220" y="4161452"/>
            <a:ext cx="9630521" cy="2696548"/>
          </a:xfrm>
          <a:prstGeom prst="rect">
            <a:avLst/>
          </a:prstGeom>
          <a:ln w="12700">
            <a:miter lim="400000"/>
          </a:ln>
        </p:spPr>
      </p:pic>
      <p:sp>
        <p:nvSpPr>
          <p:cNvPr id="118" name="Google Shape;92;p1"/>
          <p:cNvSpPr txBox="1"/>
          <p:nvPr/>
        </p:nvSpPr>
        <p:spPr>
          <a:xfrm>
            <a:off x="8343916" y="120198"/>
            <a:ext cx="3589005" cy="1974710"/>
          </a:xfrm>
          <a:prstGeom prst="rect">
            <a:avLst/>
          </a:prstGeom>
          <a:ln>
            <a:solidFill>
              <a:schemeClr val="accent1"/>
            </a:solidFill>
          </a:ln>
          <a:extLst>
            <a:ext uri="{C572A759-6A51-4108-AA02-DFA0A04FC94B}">
              <ma14:wrappingTextBoxFlag xmlns:ma14="http://schemas.microsoft.com/office/mac/drawingml/2011/main" val="1"/>
            </a:ext>
          </a:extLst>
        </p:spPr>
        <p:txBody>
          <a:bodyPr lIns="45699" tIns="45699" rIns="45699" bIns="45699">
            <a:spAutoFit/>
          </a:bodyPr>
          <a:lstStyle/>
          <a:p>
            <a:pPr>
              <a:defRPr b="1" sz="1000"/>
            </a:pPr>
            <a:r>
              <a:t>Presented :</a:t>
            </a:r>
            <a:r>
              <a:rPr b="0"/>
              <a:t>	</a:t>
            </a:r>
            <a:endParaRPr b="0"/>
          </a:p>
          <a:p>
            <a:pPr>
              <a:defRPr b="1" sz="1000"/>
            </a:pPr>
            <a:r>
              <a:t>When:</a:t>
            </a:r>
            <a:r>
              <a:rPr b="0"/>
              <a:t>	</a:t>
            </a:r>
            <a:r>
              <a:t>March 5, 2019 </a:t>
            </a:r>
            <a:r>
              <a:rPr b="0"/>
              <a:t>as part of a</a:t>
            </a:r>
            <a:endParaRPr b="0"/>
          </a:p>
          <a:p>
            <a:pPr>
              <a:defRPr sz="1000"/>
            </a:pPr>
            <a:r>
              <a:t>	professional learning series for FSL 	Leads in the province of </a:t>
            </a:r>
            <a:r>
              <a:rPr b="1"/>
              <a:t>Ontario</a:t>
            </a:r>
            <a:endParaRPr b="1"/>
          </a:p>
          <a:p>
            <a:pPr/>
            <a:endParaRPr sz="1000"/>
          </a:p>
          <a:p>
            <a:pPr>
              <a:defRPr b="1" sz="1000"/>
            </a:pPr>
            <a:r>
              <a:t>By:</a:t>
            </a:r>
            <a:r>
              <a:rPr b="0"/>
              <a:t>	Staff in FSL Policy Implementation Unit</a:t>
            </a:r>
            <a:endParaRPr b="0"/>
          </a:p>
          <a:p>
            <a:pPr>
              <a:defRPr sz="1000"/>
            </a:pPr>
            <a:r>
              <a:t>	Field Services Branch</a:t>
            </a:r>
          </a:p>
          <a:p>
            <a:pPr>
              <a:defRPr sz="1000"/>
            </a:pPr>
            <a:r>
              <a:t>	Ministry of Education of Ontario</a:t>
            </a:r>
          </a:p>
          <a:p>
            <a:pPr/>
            <a:endParaRPr sz="1000"/>
          </a:p>
          <a:p>
            <a:pPr>
              <a:defRPr b="1" sz="1000"/>
            </a:pPr>
            <a:r>
              <a:t>Purpose:</a:t>
            </a:r>
            <a:r>
              <a:rPr b="0"/>
              <a:t>	To assist FSL Leads in facilitating 	professional learning for FSL educators 	across the province of Ontario</a:t>
            </a:r>
            <a:endParaRPr b="0"/>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Google Shape;161;p10"/>
          <p:cNvSpPr txBox="1"/>
          <p:nvPr>
            <p:ph type="title"/>
          </p:nvPr>
        </p:nvSpPr>
        <p:spPr>
          <a:xfrm>
            <a:off x="838200" y="365125"/>
            <a:ext cx="10515600" cy="1325563"/>
          </a:xfrm>
          <a:prstGeom prst="rect">
            <a:avLst/>
          </a:prstGeom>
        </p:spPr>
        <p:txBody>
          <a:bodyPr/>
          <a:lstStyle/>
          <a:p>
            <a:pPr/>
            <a:r>
              <a:t>Why take the DELF?</a:t>
            </a:r>
          </a:p>
        </p:txBody>
      </p:sp>
      <p:sp>
        <p:nvSpPr>
          <p:cNvPr id="169" name="Google Shape;162;p10"/>
          <p:cNvSpPr txBox="1"/>
          <p:nvPr>
            <p:ph type="body" sz="half" idx="1"/>
          </p:nvPr>
        </p:nvSpPr>
        <p:spPr>
          <a:xfrm>
            <a:off x="838200" y="1956253"/>
            <a:ext cx="10515600" cy="2550434"/>
          </a:xfrm>
          <a:prstGeom prst="rect">
            <a:avLst/>
          </a:prstGeom>
        </p:spPr>
        <p:txBody>
          <a:bodyPr/>
          <a:lstStyle/>
          <a:p>
            <a:pPr marL="0" indent="0" defTabSz="905255">
              <a:lnSpc>
                <a:spcPct val="70000"/>
              </a:lnSpc>
              <a:spcBef>
                <a:spcPts val="0"/>
              </a:spcBef>
              <a:buSzTx/>
              <a:buNone/>
              <a:defRPr sz="2871"/>
            </a:pPr>
            <a:r>
              <a:t>A DELF diploma offers:</a:t>
            </a:r>
          </a:p>
          <a:p>
            <a:pPr marL="226313" indent="-226313" defTabSz="905255">
              <a:lnSpc>
                <a:spcPct val="70000"/>
              </a:lnSpc>
              <a:spcBef>
                <a:spcPts val="900"/>
              </a:spcBef>
              <a:defRPr sz="2871"/>
            </a:pPr>
            <a:r>
              <a:t>International recognition of French proficiency</a:t>
            </a:r>
          </a:p>
          <a:p>
            <a:pPr marL="226313" indent="-226313" defTabSz="905255">
              <a:lnSpc>
                <a:spcPct val="70000"/>
              </a:lnSpc>
              <a:spcBef>
                <a:spcPts val="900"/>
              </a:spcBef>
              <a:defRPr sz="2871"/>
            </a:pPr>
            <a:r>
              <a:t>A testimonial to a students’ success in learning French</a:t>
            </a:r>
          </a:p>
          <a:p>
            <a:pPr marL="226313" indent="-226313" defTabSz="905255">
              <a:lnSpc>
                <a:spcPct val="70000"/>
              </a:lnSpc>
              <a:spcBef>
                <a:spcPts val="900"/>
              </a:spcBef>
              <a:defRPr sz="2871"/>
            </a:pPr>
            <a:r>
              <a:t>Advantages for postsecondary education and the job market.</a:t>
            </a:r>
          </a:p>
          <a:p>
            <a:pPr marL="0" indent="0" defTabSz="905255">
              <a:lnSpc>
                <a:spcPct val="70000"/>
              </a:lnSpc>
              <a:spcBef>
                <a:spcPts val="900"/>
              </a:spcBef>
              <a:buSzTx/>
              <a:buNone/>
              <a:defRPr sz="2475"/>
            </a:pPr>
            <a:br/>
          </a:p>
        </p:txBody>
      </p:sp>
      <p:pic>
        <p:nvPicPr>
          <p:cNvPr id="170" name="Google Shape;163;p10" descr="Google Shape;163;p10"/>
          <p:cNvPicPr>
            <a:picLocks noChangeAspect="1"/>
          </p:cNvPicPr>
          <p:nvPr/>
        </p:nvPicPr>
        <p:blipFill>
          <a:blip r:embed="rId3">
            <a:extLst/>
          </a:blip>
          <a:stretch>
            <a:fillRect/>
          </a:stretch>
        </p:blipFill>
        <p:spPr>
          <a:xfrm>
            <a:off x="4041775" y="4095748"/>
            <a:ext cx="2771775" cy="2762252"/>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Google Shape;169;p11"/>
          <p:cNvSpPr txBox="1"/>
          <p:nvPr>
            <p:ph type="title"/>
          </p:nvPr>
        </p:nvSpPr>
        <p:spPr>
          <a:xfrm>
            <a:off x="838200" y="365125"/>
            <a:ext cx="10515600" cy="1325563"/>
          </a:xfrm>
          <a:prstGeom prst="rect">
            <a:avLst/>
          </a:prstGeom>
        </p:spPr>
        <p:txBody>
          <a:bodyPr/>
          <a:lstStyle/>
          <a:p>
            <a:pPr/>
            <a:r>
              <a:t>Ontario DELF Centre</a:t>
            </a:r>
          </a:p>
        </p:txBody>
      </p:sp>
      <p:pic>
        <p:nvPicPr>
          <p:cNvPr id="175" name="Google Shape;170;p11" descr="Google Shape;170;p11"/>
          <p:cNvPicPr>
            <a:picLocks noChangeAspect="1"/>
          </p:cNvPicPr>
          <p:nvPr/>
        </p:nvPicPr>
        <p:blipFill>
          <a:blip r:embed="rId3">
            <a:extLst/>
          </a:blip>
          <a:stretch>
            <a:fillRect/>
          </a:stretch>
        </p:blipFill>
        <p:spPr>
          <a:xfrm>
            <a:off x="0" y="0"/>
            <a:ext cx="12884727" cy="6858000"/>
          </a:xfrm>
          <a:prstGeom prst="rect">
            <a:avLst/>
          </a:prstGeom>
          <a:ln w="12700">
            <a:miter lim="400000"/>
          </a:ln>
        </p:spPr>
      </p:pic>
      <p:pic>
        <p:nvPicPr>
          <p:cNvPr id="176" name="Google Shape;171;p11" descr="Google Shape;171;p11"/>
          <p:cNvPicPr>
            <a:picLocks noChangeAspect="1"/>
          </p:cNvPicPr>
          <p:nvPr/>
        </p:nvPicPr>
        <p:blipFill>
          <a:blip r:embed="rId4">
            <a:extLst/>
          </a:blip>
          <a:stretch>
            <a:fillRect/>
          </a:stretch>
        </p:blipFill>
        <p:spPr>
          <a:xfrm rot="954838">
            <a:off x="9496418" y="604113"/>
            <a:ext cx="2005749" cy="1878266"/>
          </a:xfrm>
          <a:prstGeom prst="rect">
            <a:avLst/>
          </a:prstGeom>
          <a:ln w="12700">
            <a:miter lim="400000"/>
          </a:ln>
        </p:spPr>
      </p:pic>
      <p:sp>
        <p:nvSpPr>
          <p:cNvPr id="177" name="Google Shape;172;p11"/>
          <p:cNvSpPr txBox="1"/>
          <p:nvPr/>
        </p:nvSpPr>
        <p:spPr>
          <a:xfrm>
            <a:off x="5293999" y="2250994"/>
            <a:ext cx="7071352" cy="166689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endParaRPr sz="3600">
              <a:solidFill>
                <a:srgbClr val="FFFFFF"/>
              </a:solidFill>
              <a:latin typeface="Calibri"/>
              <a:ea typeface="Calibri"/>
              <a:cs typeface="Calibri"/>
              <a:sym typeface="Calibri"/>
            </a:endParaRPr>
          </a:p>
          <a:p>
            <a:pPr>
              <a:defRPr sz="3600">
                <a:solidFill>
                  <a:srgbClr val="FFFFFF"/>
                </a:solidFill>
                <a:latin typeface="Calibri"/>
                <a:ea typeface="Calibri"/>
                <a:cs typeface="Calibri"/>
                <a:sym typeface="Calibri"/>
              </a:defRPr>
            </a:pPr>
            <a:r>
              <a:t>Nancy Rancourt- Manager</a:t>
            </a:r>
          </a:p>
          <a:p>
            <a:pPr>
              <a:defRPr sz="3600">
                <a:solidFill>
                  <a:srgbClr val="FFFFFF"/>
                </a:solidFill>
                <a:latin typeface="Calibri"/>
                <a:ea typeface="Calibri"/>
                <a:cs typeface="Calibri"/>
                <a:sym typeface="Calibri"/>
              </a:defRPr>
            </a:pPr>
            <a:r>
              <a:t>Denis Cousineau- Coach</a:t>
            </a:r>
          </a:p>
        </p:txBody>
      </p:sp>
      <p:sp>
        <p:nvSpPr>
          <p:cNvPr id="178" name="Google Shape;173;p11"/>
          <p:cNvSpPr txBox="1"/>
          <p:nvPr/>
        </p:nvSpPr>
        <p:spPr>
          <a:xfrm>
            <a:off x="5322574" y="4158836"/>
            <a:ext cx="4652002" cy="1108096"/>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3600" u="sng">
                <a:solidFill>
                  <a:srgbClr val="FFFFFF"/>
                </a:solidFill>
                <a:latin typeface="Calibri"/>
                <a:ea typeface="Calibri"/>
                <a:cs typeface="Calibri"/>
                <a:sym typeface="Calibri"/>
              </a:defRPr>
            </a:pPr>
            <a:r>
              <a:rPr>
                <a:solidFill>
                  <a:srgbClr val="0563C1"/>
                </a:solidFill>
                <a:uFill>
                  <a:solidFill>
                    <a:srgbClr val="0563C1"/>
                  </a:solidFill>
                </a:uFill>
                <a:hlinkClick r:id="rId5" invalidUrl="" action="" tgtFrame="" tooltip="" history="1" highlightClick="0" endSnd="0"/>
              </a:rPr>
              <a:t>delfontario@gmail.com</a:t>
            </a:r>
            <a:r>
              <a:rPr u="none"/>
              <a:t>            </a:t>
            </a:r>
            <a:endParaRPr u="none"/>
          </a:p>
          <a:p>
            <a:pPr>
              <a:defRPr sz="3600">
                <a:solidFill>
                  <a:srgbClr val="FFFFFF"/>
                </a:solidFill>
                <a:latin typeface="Calibri"/>
                <a:ea typeface="Calibri"/>
                <a:cs typeface="Calibri"/>
                <a:sym typeface="Calibri"/>
              </a:defRPr>
            </a:pPr>
            <a:r>
              <a:t>1-888-569-3353</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2" name="Google Shape;179;p12"/>
          <p:cNvSpPr txBox="1"/>
          <p:nvPr>
            <p:ph type="title"/>
          </p:nvPr>
        </p:nvSpPr>
        <p:spPr>
          <a:xfrm>
            <a:off x="838200" y="365125"/>
            <a:ext cx="10515600" cy="1325563"/>
          </a:xfrm>
          <a:prstGeom prst="rect">
            <a:avLst/>
          </a:prstGeom>
        </p:spPr>
        <p:txBody>
          <a:bodyPr/>
          <a:lstStyle/>
          <a:p>
            <a:pPr/>
            <a:r>
              <a:t>The role of the Ontario DELF Centre</a:t>
            </a:r>
          </a:p>
        </p:txBody>
      </p:sp>
      <p:sp>
        <p:nvSpPr>
          <p:cNvPr id="183" name="Google Shape;180;p12"/>
          <p:cNvSpPr txBox="1"/>
          <p:nvPr>
            <p:ph type="body" idx="1"/>
          </p:nvPr>
        </p:nvSpPr>
        <p:spPr>
          <a:xfrm>
            <a:off x="400050" y="2127250"/>
            <a:ext cx="11791950" cy="4248151"/>
          </a:xfrm>
          <a:prstGeom prst="rect">
            <a:avLst/>
          </a:prstGeom>
        </p:spPr>
        <p:txBody>
          <a:bodyPr/>
          <a:lstStyle/>
          <a:p>
            <a:pPr marL="228600" indent="-228600">
              <a:spcBef>
                <a:spcPts val="0"/>
              </a:spcBef>
            </a:pPr>
            <a:r>
              <a:t>Liaise with the Centre international d'études pédagogique (CIEP) (the public institution for educational and training cooperation within the French Ministry of National Education, Higher Education and Research), and the French Embassy;</a:t>
            </a:r>
          </a:p>
          <a:p>
            <a:pPr marL="228600" indent="-228600"/>
            <a:r>
              <a:t>Pay CIEP fees (school boards using this centre will not be invoiced) for the May 2019 DELF scolaire session for students enrolled in Grade 12 FSL courses;</a:t>
            </a:r>
          </a:p>
          <a:p>
            <a:pPr marL="228600" indent="-228600"/>
            <a:r>
              <a:t>Communicate with school board DELF leads;</a:t>
            </a:r>
          </a:p>
          <a:p>
            <a:pPr marL="228600" indent="-228600"/>
            <a:r>
              <a:t>Enter student results and information into the DELF centre software;</a:t>
            </a:r>
          </a:p>
          <a:p>
            <a:pPr marL="228600" indent="-228600"/>
            <a:r>
              <a:t>Support FSL professional learning (e.g., CEFR provincial and regional initiatives)</a:t>
            </a:r>
          </a:p>
        </p:txBody>
      </p:sp>
      <p:pic>
        <p:nvPicPr>
          <p:cNvPr id="184" name="Google Shape;181;p12" descr="Google Shape;181;p12"/>
          <p:cNvPicPr>
            <a:picLocks noChangeAspect="1"/>
          </p:cNvPicPr>
          <p:nvPr/>
        </p:nvPicPr>
        <p:blipFill>
          <a:blip r:embed="rId3">
            <a:extLst/>
          </a:blip>
          <a:stretch>
            <a:fillRect/>
          </a:stretch>
        </p:blipFill>
        <p:spPr>
          <a:xfrm rot="1266148">
            <a:off x="10182224" y="192972"/>
            <a:ext cx="1400176" cy="176212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8" name="Google Shape;187;p13"/>
          <p:cNvSpPr txBox="1"/>
          <p:nvPr>
            <p:ph type="title"/>
          </p:nvPr>
        </p:nvSpPr>
        <p:spPr>
          <a:xfrm>
            <a:off x="838200" y="365125"/>
            <a:ext cx="10515600" cy="1325563"/>
          </a:xfrm>
          <a:prstGeom prst="rect">
            <a:avLst/>
          </a:prstGeom>
        </p:spPr>
        <p:txBody>
          <a:bodyPr/>
          <a:lstStyle/>
          <a:p>
            <a:pPr/>
            <a:r>
              <a:t>The role of school boards</a:t>
            </a:r>
          </a:p>
        </p:txBody>
      </p:sp>
      <p:sp>
        <p:nvSpPr>
          <p:cNvPr id="189" name="Google Shape;188;p13"/>
          <p:cNvSpPr txBox="1"/>
          <p:nvPr>
            <p:ph type="body" idx="1"/>
          </p:nvPr>
        </p:nvSpPr>
        <p:spPr>
          <a:xfrm>
            <a:off x="400050" y="1690688"/>
            <a:ext cx="10515600" cy="4351339"/>
          </a:xfrm>
          <a:prstGeom prst="rect">
            <a:avLst/>
          </a:prstGeom>
        </p:spPr>
        <p:txBody>
          <a:bodyPr/>
          <a:lstStyle/>
          <a:p>
            <a:pPr marL="228600" indent="-228600">
              <a:lnSpc>
                <a:spcPct val="80000"/>
              </a:lnSpc>
              <a:spcBef>
                <a:spcPts val="0"/>
              </a:spcBef>
              <a:buSzPts val="3200"/>
              <a:defRPr sz="3200"/>
            </a:pPr>
            <a:r>
              <a:t>Coordinate and fund the training for a sufficient number of examiners;</a:t>
            </a:r>
          </a:p>
          <a:p>
            <a:pPr marL="228600" indent="-228600">
              <a:lnSpc>
                <a:spcPct val="80000"/>
              </a:lnSpc>
              <a:buSzPts val="3200"/>
              <a:defRPr sz="3200"/>
            </a:pPr>
            <a:r>
              <a:t>Make all student arrangements related to the exam, including collecting parent permissions, organizing the location and materials for the exams;</a:t>
            </a:r>
          </a:p>
          <a:p>
            <a:pPr marL="228600" indent="-228600">
              <a:lnSpc>
                <a:spcPct val="80000"/>
              </a:lnSpc>
              <a:buSzPts val="3200"/>
              <a:defRPr sz="3200"/>
            </a:pPr>
            <a:r>
              <a:t>Manage all communication with teachers, students and families; and,</a:t>
            </a:r>
          </a:p>
          <a:p>
            <a:pPr marL="228600" indent="-228600">
              <a:lnSpc>
                <a:spcPct val="80000"/>
              </a:lnSpc>
              <a:buSzPts val="3200"/>
              <a:defRPr sz="3200"/>
            </a:pPr>
            <a:r>
              <a:t>Work with the Ontario DELF Centre for the administrative aspects of the DELF.</a:t>
            </a:r>
          </a:p>
        </p:txBody>
      </p:sp>
      <p:pic>
        <p:nvPicPr>
          <p:cNvPr id="190" name="Google Shape;189;p13" descr="Google Shape;189;p13"/>
          <p:cNvPicPr>
            <a:picLocks noChangeAspect="1"/>
          </p:cNvPicPr>
          <p:nvPr/>
        </p:nvPicPr>
        <p:blipFill>
          <a:blip r:embed="rId3">
            <a:extLst/>
          </a:blip>
          <a:stretch>
            <a:fillRect/>
          </a:stretch>
        </p:blipFill>
        <p:spPr>
          <a:xfrm rot="1844361">
            <a:off x="10439845" y="234050"/>
            <a:ext cx="1400176" cy="1762126"/>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4" name="Google Shape;195;p14"/>
          <p:cNvSpPr txBox="1"/>
          <p:nvPr>
            <p:ph type="title"/>
          </p:nvPr>
        </p:nvSpPr>
        <p:spPr>
          <a:xfrm>
            <a:off x="838200" y="365125"/>
            <a:ext cx="10515600" cy="1325563"/>
          </a:xfrm>
          <a:prstGeom prst="rect">
            <a:avLst/>
          </a:prstGeom>
        </p:spPr>
        <p:txBody>
          <a:bodyPr/>
          <a:lstStyle/>
          <a:p>
            <a:pPr/>
            <a:r>
              <a:t>Funding for the DELF</a:t>
            </a:r>
          </a:p>
        </p:txBody>
      </p:sp>
      <p:graphicFrame>
        <p:nvGraphicFramePr>
          <p:cNvPr id="195" name="Google Shape;196;p14"/>
          <p:cNvGraphicFramePr/>
          <p:nvPr/>
        </p:nvGraphicFramePr>
        <p:xfrm>
          <a:off x="838200" y="1690688"/>
          <a:ext cx="10515600" cy="4367275"/>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7745475"/>
                <a:gridCol w="2770125"/>
              </a:tblGrid>
              <a:tr h="1414475">
                <a:tc>
                  <a:txBody>
                    <a:bodyPr/>
                    <a:lstStyle/>
                    <a:p>
                      <a:pPr algn="l">
                        <a:defRPr b="0" sz="1800">
                          <a:solidFill>
                            <a:srgbClr val="000000"/>
                          </a:solidFill>
                        </a:defRPr>
                      </a:pPr>
                      <a:r>
                        <a:rPr b="1" sz="2800">
                          <a:solidFill>
                            <a:srgbClr val="FFFFFF"/>
                          </a:solidFill>
                          <a:sym typeface="Arial"/>
                        </a:rPr>
                        <a:t>Number of students enrolled in Grade 12 FSL courses writing the DELF in 2017/2018</a:t>
                      </a:r>
                    </a:p>
                  </a:txBody>
                  <a:tcPr marL="0" marR="0" marT="0" marB="0" anchor="t" anchorCtr="0" horzOverflow="overflow"/>
                </a:tc>
                <a:tc>
                  <a:txBody>
                    <a:bodyPr/>
                    <a:lstStyle/>
                    <a:p>
                      <a:pPr algn="l">
                        <a:defRPr b="0" sz="1800">
                          <a:solidFill>
                            <a:srgbClr val="000000"/>
                          </a:solidFill>
                        </a:defRPr>
                      </a:pPr>
                      <a:r>
                        <a:rPr b="1" sz="2800">
                          <a:solidFill>
                            <a:srgbClr val="FFFFFF"/>
                          </a:solidFill>
                          <a:sym typeface="Arial"/>
                        </a:rPr>
                        <a:t>Amount</a:t>
                      </a:r>
                    </a:p>
                  </a:txBody>
                  <a:tcPr marL="0" marR="0" marT="0" marB="0" anchor="t" anchorCtr="0" horzOverflow="overflow"/>
                </a:tc>
              </a:tr>
              <a:tr h="738200">
                <a:tc>
                  <a:txBody>
                    <a:bodyPr/>
                    <a:lstStyle/>
                    <a:p>
                      <a:pPr algn="l">
                        <a:defRPr b="0" sz="1800">
                          <a:solidFill>
                            <a:srgbClr val="000000"/>
                          </a:solidFill>
                        </a:defRPr>
                      </a:pPr>
                      <a:r>
                        <a:rPr b="1" sz="2800">
                          <a:solidFill>
                            <a:srgbClr val="FFFFFF"/>
                          </a:solidFill>
                          <a:sym typeface="Arial"/>
                        </a:rPr>
                        <a:t>0 (No prior experience with the DELF)</a:t>
                      </a:r>
                    </a:p>
                  </a:txBody>
                  <a:tcPr marL="0" marR="0" marT="0" marB="0" anchor="t" anchorCtr="0" horzOverflow="overflow"/>
                </a:tc>
                <a:tc>
                  <a:txBody>
                    <a:bodyPr/>
                    <a:lstStyle/>
                    <a:p>
                      <a:pPr>
                        <a:defRPr sz="1800"/>
                      </a:pPr>
                      <a:r>
                        <a:rPr sz="2800">
                          <a:sym typeface="Arial"/>
                        </a:rPr>
                        <a:t>$5,000</a:t>
                      </a:r>
                    </a:p>
                  </a:txBody>
                  <a:tcPr marL="0" marR="0" marT="0" marB="0" anchor="t" anchorCtr="0" horzOverflow="overflow"/>
                </a:tc>
              </a:tr>
              <a:tr h="738200">
                <a:tc>
                  <a:txBody>
                    <a:bodyPr/>
                    <a:lstStyle/>
                    <a:p>
                      <a:pPr algn="l">
                        <a:defRPr b="0" sz="1800">
                          <a:solidFill>
                            <a:srgbClr val="000000"/>
                          </a:solidFill>
                        </a:defRPr>
                      </a:pPr>
                      <a:r>
                        <a:rPr b="1" sz="2800">
                          <a:solidFill>
                            <a:srgbClr val="FFFFFF"/>
                          </a:solidFill>
                          <a:sym typeface="Arial"/>
                        </a:rPr>
                        <a:t>1-50</a:t>
                      </a:r>
                    </a:p>
                  </a:txBody>
                  <a:tcPr marL="0" marR="0" marT="0" marB="0" anchor="t" anchorCtr="0" horzOverflow="overflow"/>
                </a:tc>
                <a:tc>
                  <a:txBody>
                    <a:bodyPr/>
                    <a:lstStyle/>
                    <a:p>
                      <a:pPr>
                        <a:defRPr sz="1800"/>
                      </a:pPr>
                      <a:r>
                        <a:rPr sz="2800">
                          <a:sym typeface="Arial"/>
                        </a:rPr>
                        <a:t>$5,000</a:t>
                      </a:r>
                    </a:p>
                  </a:txBody>
                  <a:tcPr marL="0" marR="0" marT="0" marB="0" anchor="t" anchorCtr="0" horzOverflow="overflow"/>
                </a:tc>
              </a:tr>
              <a:tr h="738200">
                <a:tc>
                  <a:txBody>
                    <a:bodyPr/>
                    <a:lstStyle/>
                    <a:p>
                      <a:pPr algn="l">
                        <a:defRPr b="0" sz="1800">
                          <a:solidFill>
                            <a:srgbClr val="000000"/>
                          </a:solidFill>
                        </a:defRPr>
                      </a:pPr>
                      <a:r>
                        <a:rPr b="1" sz="2800">
                          <a:solidFill>
                            <a:srgbClr val="FFFFFF"/>
                          </a:solidFill>
                          <a:sym typeface="Arial"/>
                        </a:rPr>
                        <a:t>51-100</a:t>
                      </a:r>
                    </a:p>
                  </a:txBody>
                  <a:tcPr marL="0" marR="0" marT="0" marB="0" anchor="t" anchorCtr="0" horzOverflow="overflow"/>
                </a:tc>
                <a:tc>
                  <a:txBody>
                    <a:bodyPr/>
                    <a:lstStyle/>
                    <a:p>
                      <a:pPr>
                        <a:defRPr sz="1800"/>
                      </a:pPr>
                      <a:r>
                        <a:rPr sz="2800">
                          <a:sym typeface="Arial"/>
                        </a:rPr>
                        <a:t>$10,000</a:t>
                      </a:r>
                    </a:p>
                  </a:txBody>
                  <a:tcPr marL="0" marR="0" marT="0" marB="0" anchor="t" anchorCtr="0" horzOverflow="overflow"/>
                </a:tc>
              </a:tr>
              <a:tr h="738200">
                <a:tc>
                  <a:txBody>
                    <a:bodyPr/>
                    <a:lstStyle/>
                    <a:p>
                      <a:pPr algn="l">
                        <a:defRPr b="0" sz="1800">
                          <a:solidFill>
                            <a:srgbClr val="000000"/>
                          </a:solidFill>
                        </a:defRPr>
                      </a:pPr>
                      <a:r>
                        <a:rPr b="1" sz="2800">
                          <a:solidFill>
                            <a:srgbClr val="FFFFFF"/>
                          </a:solidFill>
                          <a:sym typeface="Arial"/>
                        </a:rPr>
                        <a:t>101+</a:t>
                      </a:r>
                    </a:p>
                  </a:txBody>
                  <a:tcPr marL="0" marR="0" marT="0" marB="0" anchor="t" anchorCtr="0" horzOverflow="overflow"/>
                </a:tc>
                <a:tc>
                  <a:txBody>
                    <a:bodyPr/>
                    <a:lstStyle/>
                    <a:p>
                      <a:pPr>
                        <a:defRPr sz="1800"/>
                      </a:pPr>
                      <a:r>
                        <a:rPr sz="2800">
                          <a:sym typeface="Arial"/>
                        </a:rPr>
                        <a:t>$15,000</a:t>
                      </a:r>
                    </a:p>
                  </a:txBody>
                  <a:tcPr marL="0" marR="0" marT="0" marB="0" anchor="t" anchorCtr="0" horzOverflow="overflow"/>
                </a:tc>
              </a:tr>
            </a:tbl>
          </a:graphicData>
        </a:graphic>
      </p:graphicFrame>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9" name="Google Shape;202;p15" descr="Google Shape;202;p15"/>
          <p:cNvPicPr>
            <a:picLocks noChangeAspect="1"/>
          </p:cNvPicPr>
          <p:nvPr/>
        </p:nvPicPr>
        <p:blipFill>
          <a:blip r:embed="rId3">
            <a:extLst/>
          </a:blip>
          <a:stretch>
            <a:fillRect/>
          </a:stretch>
        </p:blipFill>
        <p:spPr>
          <a:xfrm>
            <a:off x="988288" y="724612"/>
            <a:ext cx="9908558" cy="5405600"/>
          </a:xfrm>
          <a:prstGeom prst="rect">
            <a:avLst/>
          </a:prstGeom>
          <a:ln w="12700">
            <a:miter lim="400000"/>
          </a:ln>
        </p:spPr>
      </p:pic>
      <p:sp>
        <p:nvSpPr>
          <p:cNvPr id="200" name="Google Shape;203;p15"/>
          <p:cNvSpPr txBox="1"/>
          <p:nvPr>
            <p:ph type="title"/>
          </p:nvPr>
        </p:nvSpPr>
        <p:spPr>
          <a:xfrm>
            <a:off x="838200" y="365125"/>
            <a:ext cx="10515600" cy="1325563"/>
          </a:xfrm>
          <a:prstGeom prst="rect">
            <a:avLst/>
          </a:prstGeom>
        </p:spPr>
        <p:txBody>
          <a:bodyPr/>
          <a:lstStyle/>
          <a:p>
            <a:pPr/>
            <a:r>
              <a:t>Activity</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Google Shape;209;p16"/>
          <p:cNvSpPr txBox="1"/>
          <p:nvPr>
            <p:ph type="title"/>
          </p:nvPr>
        </p:nvSpPr>
        <p:spPr>
          <a:xfrm>
            <a:off x="838200" y="365125"/>
            <a:ext cx="10515600" cy="1325563"/>
          </a:xfrm>
          <a:prstGeom prst="rect">
            <a:avLst/>
          </a:prstGeom>
        </p:spPr>
        <p:txBody>
          <a:bodyPr/>
          <a:lstStyle/>
          <a:p>
            <a:pPr/>
            <a:r>
              <a:t>CEFR Continuum of Implementation</a:t>
            </a:r>
          </a:p>
        </p:txBody>
      </p:sp>
      <p:pic>
        <p:nvPicPr>
          <p:cNvPr id="205" name="Google Shape;210;p16" descr="Google Shape;210;p16"/>
          <p:cNvPicPr>
            <a:picLocks noChangeAspect="1"/>
          </p:cNvPicPr>
          <p:nvPr/>
        </p:nvPicPr>
        <p:blipFill>
          <a:blip r:embed="rId3">
            <a:extLst/>
          </a:blip>
          <a:stretch>
            <a:fillRect/>
          </a:stretch>
        </p:blipFill>
        <p:spPr>
          <a:xfrm>
            <a:off x="6248027" y="1690688"/>
            <a:ext cx="5105773" cy="4351338"/>
          </a:xfrm>
          <a:prstGeom prst="rect">
            <a:avLst/>
          </a:prstGeom>
          <a:ln w="12700">
            <a:miter lim="400000"/>
          </a:ln>
        </p:spPr>
      </p:pic>
      <p:sp>
        <p:nvSpPr>
          <p:cNvPr id="206" name="Google Shape;211;p16"/>
          <p:cNvSpPr txBox="1"/>
          <p:nvPr>
            <p:ph type="body" sz="half" idx="1"/>
          </p:nvPr>
        </p:nvSpPr>
        <p:spPr>
          <a:xfrm>
            <a:off x="838200" y="4682330"/>
            <a:ext cx="5181600" cy="4351339"/>
          </a:xfrm>
          <a:prstGeom prst="rect">
            <a:avLst/>
          </a:prstGeom>
        </p:spPr>
        <p:txBody>
          <a:bodyPr/>
          <a:lstStyle>
            <a:lvl1pPr marL="0" indent="0">
              <a:spcBef>
                <a:spcPts val="0"/>
              </a:spcBef>
              <a:buSzTx/>
              <a:buNone/>
              <a:defRPr u="sng">
                <a:solidFill>
                  <a:srgbClr val="0563C1"/>
                </a:solidFill>
                <a:uFill>
                  <a:solidFill>
                    <a:srgbClr val="0563C1"/>
                  </a:solidFill>
                </a:uFill>
                <a:hlinkClick r:id="rId4" invalidUrl="" action="" tgtFrame="" tooltip="" history="1" highlightClick="0" endSnd="0"/>
              </a:defRPr>
            </a:lvl1pPr>
          </a:lstStyle>
          <a:p>
            <a:pPr>
              <a:defRPr>
                <a:uFillTx/>
              </a:defRPr>
            </a:pPr>
            <a:r>
              <a:rPr>
                <a:uFill>
                  <a:solidFill>
                    <a:srgbClr val="0563C1"/>
                  </a:solidFill>
                </a:uFill>
                <a:hlinkClick r:id="rId4" invalidUrl="" action="" tgtFrame="" tooltip="" history="1" highlightClick="0" endSnd="0"/>
              </a:rPr>
              <a:t>https://sites.google.com/teltgafe.com/cefr-ontario</a:t>
            </a:r>
          </a:p>
        </p:txBody>
      </p:sp>
      <p:pic>
        <p:nvPicPr>
          <p:cNvPr id="207" name="Google Shape;212;p16" descr="Google Shape;212;p16"/>
          <p:cNvPicPr>
            <a:picLocks noChangeAspect="1"/>
          </p:cNvPicPr>
          <p:nvPr/>
        </p:nvPicPr>
        <p:blipFill>
          <a:blip r:embed="rId5">
            <a:extLst/>
          </a:blip>
          <a:stretch>
            <a:fillRect/>
          </a:stretch>
        </p:blipFill>
        <p:spPr>
          <a:xfrm>
            <a:off x="900390" y="1951490"/>
            <a:ext cx="4675846" cy="2175670"/>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Google Shape;218;p17"/>
          <p:cNvSpPr txBox="1"/>
          <p:nvPr>
            <p:ph type="title"/>
          </p:nvPr>
        </p:nvSpPr>
        <p:spPr>
          <a:xfrm>
            <a:off x="838200" y="365125"/>
            <a:ext cx="10515600" cy="1325563"/>
          </a:xfrm>
          <a:prstGeom prst="rect">
            <a:avLst/>
          </a:prstGeom>
        </p:spPr>
        <p:txBody>
          <a:bodyPr/>
          <a:lstStyle/>
          <a:p>
            <a:pPr/>
            <a:r>
              <a:t>Why create a continuum of implementation?</a:t>
            </a:r>
            <a:br/>
            <a:r>
              <a:t>What is it?</a:t>
            </a:r>
          </a:p>
        </p:txBody>
      </p:sp>
      <p:sp>
        <p:nvSpPr>
          <p:cNvPr id="212" name="Google Shape;219;p17"/>
          <p:cNvSpPr txBox="1"/>
          <p:nvPr>
            <p:ph type="body" idx="1"/>
          </p:nvPr>
        </p:nvSpPr>
        <p:spPr>
          <a:xfrm>
            <a:off x="838200" y="1825624"/>
            <a:ext cx="10515600" cy="4575176"/>
          </a:xfrm>
          <a:prstGeom prst="rect">
            <a:avLst/>
          </a:prstGeom>
        </p:spPr>
        <p:txBody>
          <a:bodyPr/>
          <a:lstStyle/>
          <a:p>
            <a:pPr marL="228600" indent="-228600">
              <a:spcBef>
                <a:spcPts val="0"/>
              </a:spcBef>
              <a:buSzPts val="3200"/>
              <a:defRPr sz="3200"/>
            </a:pPr>
            <a:r>
              <a:t>The continuum  provides clear, specific, and shared descriptions of what a new program or practice looks like.</a:t>
            </a:r>
          </a:p>
          <a:p>
            <a:pPr marL="228600" indent="-228600">
              <a:buSzPts val="3200"/>
              <a:defRPr sz="3200"/>
            </a:pPr>
            <a:r>
              <a:t>It focuses on the key components of a program or practice.</a:t>
            </a:r>
          </a:p>
          <a:p>
            <a:pPr marL="228600" indent="-228600">
              <a:buSzPts val="3200"/>
              <a:defRPr sz="3200"/>
            </a:pPr>
            <a:r>
              <a:t>The continuum describes variations for each component of a new program in terms of the actions and behaviors that are ideal, acceptable, and unacceptable.</a:t>
            </a:r>
          </a:p>
          <a:p>
            <a:pPr marL="228600" indent="-228600">
              <a:buSzPts val="3200"/>
              <a:defRPr sz="3200"/>
            </a:pPr>
            <a:r>
              <a:t>It helps teachers who are new to a school understand program expectations.</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6" name="Google Shape;225;p18" descr="Google Shape;225;p18"/>
          <p:cNvPicPr>
            <a:picLocks noChangeAspect="1"/>
          </p:cNvPicPr>
          <p:nvPr/>
        </p:nvPicPr>
        <p:blipFill>
          <a:blip r:embed="rId3">
            <a:extLst/>
          </a:blip>
          <a:stretch>
            <a:fillRect/>
          </a:stretch>
        </p:blipFill>
        <p:spPr>
          <a:xfrm>
            <a:off x="0" y="338850"/>
            <a:ext cx="11965578" cy="6292139"/>
          </a:xfrm>
          <a:prstGeom prst="rect">
            <a:avLst/>
          </a:prstGeom>
          <a:ln w="12700">
            <a:miter lim="400000"/>
          </a:ln>
        </p:spPr>
      </p:pic>
      <p:pic>
        <p:nvPicPr>
          <p:cNvPr id="217" name="Google Shape;226;p18" descr="Google Shape;226;p18"/>
          <p:cNvPicPr>
            <a:picLocks noChangeAspect="1"/>
          </p:cNvPicPr>
          <p:nvPr/>
        </p:nvPicPr>
        <p:blipFill>
          <a:blip r:embed="rId4">
            <a:extLst/>
          </a:blip>
          <a:stretch>
            <a:fillRect/>
          </a:stretch>
        </p:blipFill>
        <p:spPr>
          <a:xfrm>
            <a:off x="80159" y="430681"/>
            <a:ext cx="11805256" cy="6108476"/>
          </a:xfrm>
          <a:prstGeom prst="rect">
            <a:avLst/>
          </a:prstGeom>
          <a:ln w="12700">
            <a:miter lim="400000"/>
          </a:ln>
        </p:spPr>
      </p:pic>
      <p:pic>
        <p:nvPicPr>
          <p:cNvPr id="218" name="Google Shape;227;p18" descr="Google Shape;227;p18"/>
          <p:cNvPicPr>
            <a:picLocks noChangeAspect="1"/>
          </p:cNvPicPr>
          <p:nvPr/>
        </p:nvPicPr>
        <p:blipFill>
          <a:blip r:embed="rId5">
            <a:extLst/>
          </a:blip>
          <a:stretch>
            <a:fillRect/>
          </a:stretch>
        </p:blipFill>
        <p:spPr>
          <a:xfrm>
            <a:off x="49201" y="391492"/>
            <a:ext cx="11836215" cy="6186853"/>
          </a:xfrm>
          <a:prstGeom prst="rect">
            <a:avLst/>
          </a:prstGeom>
          <a:ln w="12700">
            <a:miter lim="400000"/>
          </a:ln>
        </p:spPr>
      </p:pic>
      <p:pic>
        <p:nvPicPr>
          <p:cNvPr id="219" name="Google Shape;228;p18" descr="Google Shape;228;p18"/>
          <p:cNvPicPr>
            <a:picLocks noChangeAspect="1"/>
          </p:cNvPicPr>
          <p:nvPr/>
        </p:nvPicPr>
        <p:blipFill>
          <a:blip r:embed="rId6">
            <a:extLst/>
          </a:blip>
          <a:stretch>
            <a:fillRect/>
          </a:stretch>
        </p:blipFill>
        <p:spPr>
          <a:xfrm>
            <a:off x="80159" y="325394"/>
            <a:ext cx="12027488" cy="630559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8" grpId="2"/>
      <p:bldP build="whole" bldLvl="1" animBg="1" rev="0" advAuto="0" spid="219" grpId="3"/>
      <p:bldP build="whole" bldLvl="1" animBg="1" rev="0" advAuto="0" spid="217"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Google Shape;234;p19"/>
          <p:cNvSpPr txBox="1"/>
          <p:nvPr>
            <p:ph type="title"/>
          </p:nvPr>
        </p:nvSpPr>
        <p:spPr>
          <a:xfrm>
            <a:off x="838200" y="365125"/>
            <a:ext cx="10515600" cy="1325563"/>
          </a:xfrm>
          <a:prstGeom prst="rect">
            <a:avLst/>
          </a:prstGeom>
        </p:spPr>
        <p:txBody>
          <a:bodyPr/>
          <a:lstStyle/>
          <a:p>
            <a:pPr/>
            <a:r>
              <a:t>How are school boards using the continuum?</a:t>
            </a:r>
          </a:p>
        </p:txBody>
      </p:sp>
      <p:pic>
        <p:nvPicPr>
          <p:cNvPr id="224" name="Google Shape;235;p19" descr="Google Shape;235;p19"/>
          <p:cNvPicPr>
            <a:picLocks noChangeAspect="1"/>
          </p:cNvPicPr>
          <p:nvPr/>
        </p:nvPicPr>
        <p:blipFill>
          <a:blip r:embed="rId3">
            <a:extLst/>
          </a:blip>
          <a:stretch>
            <a:fillRect/>
          </a:stretch>
        </p:blipFill>
        <p:spPr>
          <a:xfrm>
            <a:off x="539935" y="1356650"/>
            <a:ext cx="5581651" cy="3571876"/>
          </a:xfrm>
          <a:prstGeom prst="rect">
            <a:avLst/>
          </a:prstGeom>
          <a:ln w="12700">
            <a:miter lim="400000"/>
          </a:ln>
        </p:spPr>
      </p:pic>
      <p:pic>
        <p:nvPicPr>
          <p:cNvPr id="225" name="Google Shape;236;p19" descr="Google Shape;236;p19"/>
          <p:cNvPicPr>
            <a:picLocks noChangeAspect="1"/>
          </p:cNvPicPr>
          <p:nvPr/>
        </p:nvPicPr>
        <p:blipFill>
          <a:blip r:embed="rId4">
            <a:extLst/>
          </a:blip>
          <a:stretch>
            <a:fillRect/>
          </a:stretch>
        </p:blipFill>
        <p:spPr>
          <a:xfrm>
            <a:off x="7939554" y="1892912"/>
            <a:ext cx="3690471" cy="4675044"/>
          </a:xfrm>
          <a:prstGeom prst="rect">
            <a:avLst/>
          </a:prstGeom>
          <a:ln w="12700">
            <a:miter lim="400000"/>
          </a:ln>
        </p:spPr>
      </p:pic>
      <p:pic>
        <p:nvPicPr>
          <p:cNvPr id="226" name="Google Shape;237;p19" descr="Google Shape;237;p19"/>
          <p:cNvPicPr>
            <a:picLocks noChangeAspect="1"/>
          </p:cNvPicPr>
          <p:nvPr/>
        </p:nvPicPr>
        <p:blipFill>
          <a:blip r:embed="rId5">
            <a:extLst/>
          </a:blip>
          <a:stretch>
            <a:fillRect/>
          </a:stretch>
        </p:blipFill>
        <p:spPr>
          <a:xfrm>
            <a:off x="550037" y="1374226"/>
            <a:ext cx="5571549" cy="5528772"/>
          </a:xfrm>
          <a:prstGeom prst="rect">
            <a:avLst/>
          </a:prstGeom>
          <a:ln w="12700">
            <a:miter lim="400000"/>
          </a:ln>
        </p:spPr>
      </p:pic>
      <p:pic>
        <p:nvPicPr>
          <p:cNvPr id="227" name="Google Shape;238;p19" descr="Google Shape;238;p19"/>
          <p:cNvPicPr>
            <a:picLocks noChangeAspect="1"/>
          </p:cNvPicPr>
          <p:nvPr/>
        </p:nvPicPr>
        <p:blipFill>
          <a:blip r:embed="rId6">
            <a:extLst/>
          </a:blip>
          <a:stretch>
            <a:fillRect/>
          </a:stretch>
        </p:blipFill>
        <p:spPr>
          <a:xfrm>
            <a:off x="6776908" y="1419225"/>
            <a:ext cx="4991101" cy="5438775"/>
          </a:xfrm>
          <a:prstGeom prst="rect">
            <a:avLst/>
          </a:prstGeom>
          <a:ln w="12700">
            <a:miter lim="400000"/>
          </a:ln>
        </p:spPr>
      </p:pic>
      <p:grpSp>
        <p:nvGrpSpPr>
          <p:cNvPr id="230" name="Google Shape;239;p19"/>
          <p:cNvGrpSpPr/>
          <p:nvPr/>
        </p:nvGrpSpPr>
        <p:grpSpPr>
          <a:xfrm>
            <a:off x="423990" y="1385784"/>
            <a:ext cx="11344020" cy="5973860"/>
            <a:chOff x="0" y="0"/>
            <a:chExt cx="11344018" cy="5973859"/>
          </a:xfrm>
        </p:grpSpPr>
        <p:pic>
          <p:nvPicPr>
            <p:cNvPr id="228" name="Google Shape;240;p19" descr="Google Shape;240;p19"/>
            <p:cNvPicPr>
              <a:picLocks noChangeAspect="1"/>
            </p:cNvPicPr>
            <p:nvPr/>
          </p:nvPicPr>
          <p:blipFill>
            <a:blip r:embed="rId7">
              <a:extLst/>
            </a:blip>
            <a:stretch>
              <a:fillRect/>
            </a:stretch>
          </p:blipFill>
          <p:spPr>
            <a:xfrm>
              <a:off x="0" y="0"/>
              <a:ext cx="11344019" cy="5973860"/>
            </a:xfrm>
            <a:prstGeom prst="rect">
              <a:avLst/>
            </a:prstGeom>
            <a:ln w="12700" cap="flat">
              <a:noFill/>
              <a:miter lim="400000"/>
            </a:ln>
            <a:effectLst/>
          </p:spPr>
        </p:pic>
        <p:sp>
          <p:nvSpPr>
            <p:cNvPr id="229" name="Google Shape;241;p19"/>
            <p:cNvSpPr txBox="1"/>
            <p:nvPr/>
          </p:nvSpPr>
          <p:spPr>
            <a:xfrm>
              <a:off x="8348312" y="4439048"/>
              <a:ext cx="2960085" cy="34014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lvl1pPr>
                <a:defRPr b="1" sz="2000">
                  <a:solidFill>
                    <a:srgbClr val="FF0000"/>
                  </a:solidFill>
                  <a:latin typeface="Calibri"/>
                  <a:ea typeface="Calibri"/>
                  <a:cs typeface="Calibri"/>
                  <a:sym typeface="Calibri"/>
                </a:defRPr>
              </a:lvl1pPr>
            </a:lstStyle>
            <a:p>
              <a:pPr/>
              <a:r>
                <a:t>Collaborative inquiries </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7" grpId="4"/>
      <p:bldP build="whole" bldLvl="1" animBg="1" rev="0" advAuto="0" spid="224" grpId="1"/>
      <p:bldP build="whole" bldLvl="1" animBg="1" rev="0" advAuto="0" spid="230" grpId="5"/>
      <p:bldP build="whole" bldLvl="1" animBg="1" rev="0" advAuto="0" spid="226" grpId="3"/>
      <p:bldP build="whole" bldLvl="1" animBg="1" rev="0" advAuto="0" spid="225" grpId="2"/>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0" name="Google Shape;98;p2" descr="Google Shape;98;p2"/>
          <p:cNvPicPr>
            <a:picLocks noChangeAspect="1"/>
          </p:cNvPicPr>
          <p:nvPr/>
        </p:nvPicPr>
        <p:blipFill>
          <a:blip r:embed="rId3">
            <a:extLst/>
          </a:blip>
          <a:stretch>
            <a:fillRect/>
          </a:stretch>
        </p:blipFill>
        <p:spPr>
          <a:xfrm>
            <a:off x="0" y="0"/>
            <a:ext cx="12192000" cy="6918015"/>
          </a:xfrm>
          <a:prstGeom prst="rect">
            <a:avLst/>
          </a:prstGeom>
          <a:ln w="12700">
            <a:miter lim="400000"/>
          </a:ln>
        </p:spPr>
      </p:pic>
      <p:sp>
        <p:nvSpPr>
          <p:cNvPr id="121" name="Google Shape;99;p2"/>
          <p:cNvSpPr txBox="1"/>
          <p:nvPr/>
        </p:nvSpPr>
        <p:spPr>
          <a:xfrm>
            <a:off x="1469364" y="972263"/>
            <a:ext cx="9253272" cy="220476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sz="4800">
                <a:latin typeface="Calibri"/>
                <a:ea typeface="Calibri"/>
                <a:cs typeface="Calibri"/>
                <a:sym typeface="Calibri"/>
              </a:defRPr>
            </a:lvl1pPr>
          </a:lstStyle>
          <a:p>
            <a:pPr/>
            <a:r>
              <a:t>Land acknowledgments are a stepping stone to honouring broken treaty relationships.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Google Shape;247;p20" descr="Google Shape;247;p20"/>
          <p:cNvPicPr>
            <a:picLocks noChangeAspect="1"/>
          </p:cNvPicPr>
          <p:nvPr/>
        </p:nvPicPr>
        <p:blipFill>
          <a:blip r:embed="rId3">
            <a:extLst/>
          </a:blip>
          <a:stretch>
            <a:fillRect/>
          </a:stretch>
        </p:blipFill>
        <p:spPr>
          <a:xfrm>
            <a:off x="1445242" y="365125"/>
            <a:ext cx="9908559" cy="5405600"/>
          </a:xfrm>
          <a:prstGeom prst="rect">
            <a:avLst/>
          </a:prstGeom>
          <a:ln w="12700">
            <a:miter lim="400000"/>
          </a:ln>
        </p:spPr>
      </p:pic>
      <p:sp>
        <p:nvSpPr>
          <p:cNvPr id="235" name="Google Shape;248;p20"/>
          <p:cNvSpPr txBox="1"/>
          <p:nvPr>
            <p:ph type="title"/>
          </p:nvPr>
        </p:nvSpPr>
        <p:spPr>
          <a:xfrm>
            <a:off x="838200" y="365125"/>
            <a:ext cx="10515600" cy="1325563"/>
          </a:xfrm>
          <a:prstGeom prst="rect">
            <a:avLst/>
          </a:prstGeom>
        </p:spPr>
        <p:txBody>
          <a:bodyPr/>
          <a:lstStyle/>
          <a:p>
            <a:pPr/>
            <a:r>
              <a:t>Activity</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9" name="Google Shape;254;p21" descr="Google Shape;254;p21"/>
          <p:cNvPicPr>
            <a:picLocks noChangeAspect="1"/>
          </p:cNvPicPr>
          <p:nvPr/>
        </p:nvPicPr>
        <p:blipFill>
          <a:blip r:embed="rId2">
            <a:extLst/>
          </a:blip>
          <a:stretch>
            <a:fillRect/>
          </a:stretch>
        </p:blipFill>
        <p:spPr>
          <a:xfrm>
            <a:off x="8912531" y="637897"/>
            <a:ext cx="2721552" cy="2429154"/>
          </a:xfrm>
          <a:prstGeom prst="rect">
            <a:avLst/>
          </a:prstGeom>
          <a:ln w="12700">
            <a:miter lim="400000"/>
          </a:ln>
        </p:spPr>
      </p:pic>
      <p:pic>
        <p:nvPicPr>
          <p:cNvPr id="240" name="Google Shape;255;p21" descr="Google Shape;255;p21"/>
          <p:cNvPicPr>
            <a:picLocks noChangeAspect="1"/>
          </p:cNvPicPr>
          <p:nvPr/>
        </p:nvPicPr>
        <p:blipFill>
          <a:blip r:embed="rId3">
            <a:extLst/>
          </a:blip>
          <a:stretch>
            <a:fillRect/>
          </a:stretch>
        </p:blipFill>
        <p:spPr>
          <a:xfrm>
            <a:off x="390433" y="0"/>
            <a:ext cx="8317571" cy="4609323"/>
          </a:xfrm>
          <a:prstGeom prst="rect">
            <a:avLst/>
          </a:prstGeom>
          <a:ln w="12700">
            <a:miter lim="400000"/>
          </a:ln>
        </p:spPr>
      </p:pic>
      <p:pic>
        <p:nvPicPr>
          <p:cNvPr id="241" name="Google Shape;256;p21" descr="Google Shape;256;p21"/>
          <p:cNvPicPr>
            <a:picLocks noChangeAspect="1"/>
          </p:cNvPicPr>
          <p:nvPr/>
        </p:nvPicPr>
        <p:blipFill>
          <a:blip r:embed="rId4">
            <a:extLst/>
          </a:blip>
          <a:stretch>
            <a:fillRect/>
          </a:stretch>
        </p:blipFill>
        <p:spPr>
          <a:xfrm>
            <a:off x="4705229" y="3857478"/>
            <a:ext cx="2971923" cy="2971923"/>
          </a:xfrm>
          <a:prstGeom prst="rect">
            <a:avLst/>
          </a:prstGeom>
          <a:ln w="12700">
            <a:miter lim="400000"/>
          </a:ln>
        </p:spPr>
      </p:pic>
      <p:pic>
        <p:nvPicPr>
          <p:cNvPr id="242" name="Google Shape;257;p21" descr="Google Shape;257;p21"/>
          <p:cNvPicPr>
            <a:picLocks noChangeAspect="1"/>
          </p:cNvPicPr>
          <p:nvPr/>
        </p:nvPicPr>
        <p:blipFill>
          <a:blip r:embed="rId5">
            <a:extLst/>
          </a:blip>
          <a:stretch>
            <a:fillRect/>
          </a:stretch>
        </p:blipFill>
        <p:spPr>
          <a:xfrm>
            <a:off x="9326880" y="3487008"/>
            <a:ext cx="2865121" cy="3370992"/>
          </a:xfrm>
          <a:prstGeom prst="rect">
            <a:avLst/>
          </a:prstGeom>
          <a:ln w="12700">
            <a:miter lim="400000"/>
          </a:ln>
        </p:spPr>
      </p:pic>
      <p:pic>
        <p:nvPicPr>
          <p:cNvPr id="243" name="Google Shape;258;p21" descr="Google Shape;258;p21"/>
          <p:cNvPicPr>
            <a:picLocks noChangeAspect="1"/>
          </p:cNvPicPr>
          <p:nvPr/>
        </p:nvPicPr>
        <p:blipFill>
          <a:blip r:embed="rId6">
            <a:extLst/>
          </a:blip>
          <a:stretch>
            <a:fillRect/>
          </a:stretch>
        </p:blipFill>
        <p:spPr>
          <a:xfrm>
            <a:off x="-85816" y="3487008"/>
            <a:ext cx="3177141" cy="397142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Google Shape;105;p3"/>
          <p:cNvSpPr txBox="1"/>
          <p:nvPr>
            <p:ph type="title"/>
          </p:nvPr>
        </p:nvSpPr>
        <p:spPr>
          <a:xfrm>
            <a:off x="838200" y="219985"/>
            <a:ext cx="10515600" cy="1325564"/>
          </a:xfrm>
          <a:prstGeom prst="rect">
            <a:avLst/>
          </a:prstGeom>
        </p:spPr>
        <p:txBody>
          <a:bodyPr/>
          <a:lstStyle/>
          <a:p>
            <a:pPr/>
            <a:r>
              <a:t>Objectives for today’s session</a:t>
            </a:r>
          </a:p>
        </p:txBody>
      </p:sp>
      <p:sp>
        <p:nvSpPr>
          <p:cNvPr id="126" name="Google Shape;106;p3"/>
          <p:cNvSpPr txBox="1"/>
          <p:nvPr>
            <p:ph type="body" idx="1"/>
          </p:nvPr>
        </p:nvSpPr>
        <p:spPr>
          <a:xfrm>
            <a:off x="838200" y="1545549"/>
            <a:ext cx="10515600" cy="4351338"/>
          </a:xfrm>
          <a:prstGeom prst="rect">
            <a:avLst/>
          </a:prstGeom>
        </p:spPr>
        <p:txBody>
          <a:bodyPr/>
          <a:lstStyle/>
          <a:p>
            <a:pPr marL="228600" indent="-228600">
              <a:spcBef>
                <a:spcPts val="0"/>
              </a:spcBef>
              <a:buSzPts val="3200"/>
              <a:defRPr sz="3200"/>
            </a:pPr>
            <a:r>
              <a:t>Increase knowledge about supports that exist within the ministry for FSL school board leads.</a:t>
            </a:r>
          </a:p>
          <a:p>
            <a:pPr marL="228600" indent="-228600">
              <a:buSzPts val="3200"/>
              <a:defRPr sz="3200"/>
            </a:pPr>
            <a:r>
              <a:t>Have the opportunity to learn about essential documents, processes and resources related to the CEFR.</a:t>
            </a:r>
          </a:p>
          <a:p>
            <a:pPr marL="228600" indent="-228600">
              <a:buSzPts val="3200"/>
              <a:defRPr sz="3200"/>
            </a:pPr>
            <a:r>
              <a:t>Brainstorm professional learning activities for the CEFR that can be adapted for use in all school boards.</a:t>
            </a:r>
          </a:p>
        </p:txBody>
      </p:sp>
      <p:pic>
        <p:nvPicPr>
          <p:cNvPr id="127" name="Google Shape;107;p3" descr="Google Shape;107;p3"/>
          <p:cNvPicPr>
            <a:picLocks noChangeAspect="1"/>
          </p:cNvPicPr>
          <p:nvPr/>
        </p:nvPicPr>
        <p:blipFill>
          <a:blip r:embed="rId2">
            <a:extLst/>
          </a:blip>
          <a:stretch>
            <a:fillRect/>
          </a:stretch>
        </p:blipFill>
        <p:spPr>
          <a:xfrm>
            <a:off x="4430683" y="5191128"/>
            <a:ext cx="2571009" cy="1666872"/>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Google Shape;113;p4"/>
          <p:cNvSpPr txBox="1"/>
          <p:nvPr>
            <p:ph type="title"/>
          </p:nvPr>
        </p:nvSpPr>
        <p:spPr>
          <a:xfrm>
            <a:off x="838200" y="365125"/>
            <a:ext cx="10515600" cy="1325563"/>
          </a:xfrm>
          <a:prstGeom prst="rect">
            <a:avLst/>
          </a:prstGeom>
        </p:spPr>
        <p:txBody>
          <a:bodyPr/>
          <a:lstStyle/>
          <a:p>
            <a:pPr/>
            <a:r>
              <a:t>Key information for new FSL leads</a:t>
            </a:r>
          </a:p>
        </p:txBody>
      </p:sp>
      <p:pic>
        <p:nvPicPr>
          <p:cNvPr id="130" name="Google Shape;114;p4" descr="Google Shape;114;p4"/>
          <p:cNvPicPr>
            <a:picLocks noChangeAspect="1"/>
          </p:cNvPicPr>
          <p:nvPr/>
        </p:nvPicPr>
        <p:blipFill>
          <a:blip r:embed="rId3">
            <a:extLst/>
          </a:blip>
          <a:stretch>
            <a:fillRect/>
          </a:stretch>
        </p:blipFill>
        <p:spPr>
          <a:xfrm>
            <a:off x="2924175" y="1943100"/>
            <a:ext cx="5911026" cy="3579341"/>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Google Shape;120;p5"/>
          <p:cNvSpPr txBox="1"/>
          <p:nvPr>
            <p:ph type="title"/>
          </p:nvPr>
        </p:nvSpPr>
        <p:spPr>
          <a:xfrm>
            <a:off x="838200" y="365125"/>
            <a:ext cx="10515600" cy="1325563"/>
          </a:xfrm>
          <a:prstGeom prst="rect">
            <a:avLst/>
          </a:prstGeom>
        </p:spPr>
        <p:txBody>
          <a:bodyPr/>
          <a:lstStyle/>
          <a:p>
            <a:pPr defTabSz="731520">
              <a:defRPr sz="3120"/>
            </a:pPr>
            <a:r>
              <a:t>What is the Common European Framework of Reference (CEFR)?</a:t>
            </a:r>
            <a:br/>
          </a:p>
        </p:txBody>
      </p:sp>
      <p:sp>
        <p:nvSpPr>
          <p:cNvPr id="135" name="Google Shape;121;p5"/>
          <p:cNvSpPr txBox="1"/>
          <p:nvPr>
            <p:ph type="body" idx="1"/>
          </p:nvPr>
        </p:nvSpPr>
        <p:spPr>
          <a:xfrm>
            <a:off x="632925" y="1690688"/>
            <a:ext cx="10515601" cy="4351339"/>
          </a:xfrm>
          <a:prstGeom prst="rect">
            <a:avLst/>
          </a:prstGeom>
        </p:spPr>
        <p:txBody>
          <a:bodyPr/>
          <a:lstStyle/>
          <a:p>
            <a:pPr marL="228600" indent="-228600">
              <a:spcBef>
                <a:spcPts val="0"/>
              </a:spcBef>
            </a:pPr>
            <a:r>
              <a:t>Research-based framework </a:t>
            </a:r>
          </a:p>
          <a:p>
            <a:pPr marL="228600" indent="-228600"/>
            <a:r>
              <a:t>Neither a program nor a curriculum/syllabus</a:t>
            </a:r>
          </a:p>
          <a:p>
            <a:pPr marL="228600" indent="-228600"/>
            <a:r>
              <a:t>Informs practices for instruction and assessment</a:t>
            </a:r>
          </a:p>
        </p:txBody>
      </p:sp>
      <p:pic>
        <p:nvPicPr>
          <p:cNvPr id="136" name="Link: The CEFR Levels" descr="Link: The CEFR Levels">
            <a:hlinkClick r:id="rId3" invalidUrl="" action="" tgtFrame="" tooltip="" history="1" highlightClick="0" endSnd="0"/>
          </p:cNvPr>
          <p:cNvPicPr>
            <a:picLocks noChangeAspect="1"/>
          </p:cNvPicPr>
          <p:nvPr/>
        </p:nvPicPr>
        <p:blipFill>
          <a:blip r:embed="rId4">
            <a:extLst/>
          </a:blip>
          <a:stretch>
            <a:fillRect/>
          </a:stretch>
        </p:blipFill>
        <p:spPr>
          <a:xfrm>
            <a:off x="3309680" y="3521019"/>
            <a:ext cx="2031354" cy="2895601"/>
          </a:xfrm>
          <a:prstGeom prst="rect">
            <a:avLst/>
          </a:prstGeom>
          <a:ln w="12700">
            <a:miter lim="400000"/>
          </a:ln>
        </p:spPr>
      </p:pic>
      <p:pic>
        <p:nvPicPr>
          <p:cNvPr id="137" name="Google Shape;123;p5" descr="Google Shape;123;p5"/>
          <p:cNvPicPr>
            <a:picLocks noChangeAspect="1"/>
          </p:cNvPicPr>
          <p:nvPr/>
        </p:nvPicPr>
        <p:blipFill>
          <a:blip r:embed="rId5">
            <a:extLst/>
          </a:blip>
          <a:stretch>
            <a:fillRect/>
          </a:stretch>
        </p:blipFill>
        <p:spPr>
          <a:xfrm>
            <a:off x="6459346" y="3480587"/>
            <a:ext cx="4689181" cy="2976466"/>
          </a:xfrm>
          <a:prstGeom prst="rect">
            <a:avLst/>
          </a:prstGeom>
          <a:ln w="12700">
            <a:miter lim="400000"/>
          </a:ln>
        </p:spPr>
      </p:pic>
      <p:pic>
        <p:nvPicPr>
          <p:cNvPr id="138" name="Link: Common European Framework of Reference for Languages (CEFR) " descr="Link: Common European Framework of Reference for Languages (CEFR) ">
            <a:hlinkClick r:id="rId6" invalidUrl="" action="" tgtFrame="" tooltip="" history="1" highlightClick="0" endSnd="0"/>
          </p:cNvPr>
          <p:cNvPicPr>
            <a:picLocks noChangeAspect="1"/>
          </p:cNvPicPr>
          <p:nvPr/>
        </p:nvPicPr>
        <p:blipFill>
          <a:blip r:embed="rId7">
            <a:extLst/>
          </a:blip>
          <a:stretch>
            <a:fillRect/>
          </a:stretch>
        </p:blipFill>
        <p:spPr>
          <a:xfrm>
            <a:off x="952128" y="3480587"/>
            <a:ext cx="2038351" cy="2976466"/>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Google Shape;130;p6"/>
          <p:cNvSpPr txBox="1"/>
          <p:nvPr>
            <p:ph type="title"/>
          </p:nvPr>
        </p:nvSpPr>
        <p:spPr>
          <a:xfrm>
            <a:off x="838200" y="365125"/>
            <a:ext cx="10515600" cy="1325563"/>
          </a:xfrm>
          <a:prstGeom prst="rect">
            <a:avLst/>
          </a:prstGeom>
        </p:spPr>
        <p:txBody>
          <a:bodyPr/>
          <a:lstStyle/>
          <a:p>
            <a:pPr/>
            <a:r>
              <a:t>CEFR Levels</a:t>
            </a:r>
          </a:p>
        </p:txBody>
      </p:sp>
      <p:pic>
        <p:nvPicPr>
          <p:cNvPr id="143" name="Google Shape;131;p6" descr="Google Shape;131;p6"/>
          <p:cNvPicPr>
            <a:picLocks noChangeAspect="1"/>
          </p:cNvPicPr>
          <p:nvPr/>
        </p:nvPicPr>
        <p:blipFill>
          <a:blip r:embed="rId3">
            <a:extLst/>
          </a:blip>
          <a:stretch>
            <a:fillRect/>
          </a:stretch>
        </p:blipFill>
        <p:spPr>
          <a:xfrm>
            <a:off x="1731817" y="1406992"/>
            <a:ext cx="8728366" cy="5451008"/>
          </a:xfrm>
          <a:prstGeom prst="rect">
            <a:avLst/>
          </a:prstGeom>
          <a:ln w="12700">
            <a:miter lim="400000"/>
          </a:ln>
        </p:spPr>
      </p:pic>
      <p:grpSp>
        <p:nvGrpSpPr>
          <p:cNvPr id="147" name="Google Shape;132;p6"/>
          <p:cNvGrpSpPr/>
          <p:nvPr/>
        </p:nvGrpSpPr>
        <p:grpSpPr>
          <a:xfrm>
            <a:off x="2521315" y="1679955"/>
            <a:ext cx="4852677" cy="3370198"/>
            <a:chOff x="0" y="0"/>
            <a:chExt cx="4852676" cy="3370197"/>
          </a:xfrm>
        </p:grpSpPr>
        <p:sp>
          <p:nvSpPr>
            <p:cNvPr id="144" name="Shape"/>
            <p:cNvSpPr/>
            <p:nvPr/>
          </p:nvSpPr>
          <p:spPr>
            <a:xfrm rot="20156283">
              <a:off x="136606" y="862061"/>
              <a:ext cx="457946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960" y="21600"/>
                  </a:moveTo>
                  <a:lnTo>
                    <a:pt x="17718" y="16200"/>
                  </a:lnTo>
                  <a:lnTo>
                    <a:pt x="18688" y="16200"/>
                  </a:lnTo>
                  <a:lnTo>
                    <a:pt x="18688" y="16200"/>
                  </a:lnTo>
                  <a:cubicBezTo>
                    <a:pt x="17606" y="6663"/>
                    <a:pt x="13825" y="0"/>
                    <a:pt x="9495" y="0"/>
                  </a:cubicBezTo>
                  <a:lnTo>
                    <a:pt x="11436" y="0"/>
                  </a:lnTo>
                  <a:cubicBezTo>
                    <a:pt x="15766" y="0"/>
                    <a:pt x="19547" y="6663"/>
                    <a:pt x="20629" y="16200"/>
                  </a:cubicBezTo>
                  <a:lnTo>
                    <a:pt x="21600" y="16200"/>
                  </a:lnTo>
                  <a:close/>
                  <a:moveTo>
                    <a:pt x="10466" y="113"/>
                  </a:moveTo>
                  <a:lnTo>
                    <a:pt x="10465" y="113"/>
                  </a:lnTo>
                  <a:cubicBezTo>
                    <a:pt x="5623" y="1245"/>
                    <a:pt x="1941" y="10525"/>
                    <a:pt x="1941" y="21600"/>
                  </a:cubicBezTo>
                  <a:lnTo>
                    <a:pt x="0" y="21600"/>
                  </a:lnTo>
                  <a:cubicBezTo>
                    <a:pt x="0" y="9671"/>
                    <a:pt x="4251" y="0"/>
                    <a:pt x="9495" y="0"/>
                  </a:cubicBezTo>
                  <a:cubicBezTo>
                    <a:pt x="9819" y="0"/>
                    <a:pt x="10143" y="38"/>
                    <a:pt x="10466" y="113"/>
                  </a:cubicBezTo>
                  <a:close/>
                </a:path>
              </a:pathLst>
            </a:custGeom>
            <a:solidFill>
              <a:schemeClr val="accent1"/>
            </a:solidFill>
            <a:ln w="12700" cap="flat">
              <a:noFill/>
              <a:miter lim="400000"/>
            </a:ln>
            <a:effectLst/>
          </p:spPr>
          <p:txBody>
            <a:bodyPr wrap="square" lIns="0" tIns="0" rIns="0" bIns="0" numCol="1" anchor="ctr">
              <a:noAutofit/>
            </a:bodyPr>
            <a:lstStyle/>
            <a:p>
              <a:pPr algn="ctr">
                <a:defRPr sz="1800">
                  <a:latin typeface="Calibri"/>
                  <a:ea typeface="Calibri"/>
                  <a:cs typeface="Calibri"/>
                  <a:sym typeface="Calibri"/>
                </a:defRPr>
              </a:pPr>
            </a:p>
          </p:txBody>
        </p:sp>
        <p:sp>
          <p:nvSpPr>
            <p:cNvPr id="145" name="Shape"/>
            <p:cNvSpPr/>
            <p:nvPr/>
          </p:nvSpPr>
          <p:spPr>
            <a:xfrm rot="20156283">
              <a:off x="239170" y="1343308"/>
              <a:ext cx="221881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3"/>
                  </a:moveTo>
                  <a:lnTo>
                    <a:pt x="21600" y="113"/>
                  </a:lnTo>
                  <a:cubicBezTo>
                    <a:pt x="11605" y="1245"/>
                    <a:pt x="4006" y="10525"/>
                    <a:pt x="4006" y="21600"/>
                  </a:cubicBezTo>
                  <a:lnTo>
                    <a:pt x="0" y="21600"/>
                  </a:lnTo>
                  <a:cubicBezTo>
                    <a:pt x="0" y="9671"/>
                    <a:pt x="8774" y="0"/>
                    <a:pt x="19597" y="0"/>
                  </a:cubicBezTo>
                  <a:cubicBezTo>
                    <a:pt x="20266" y="0"/>
                    <a:pt x="20935" y="38"/>
                    <a:pt x="21600" y="113"/>
                  </a:cubicBezTo>
                  <a:close/>
                </a:path>
              </a:pathLst>
            </a:custGeom>
            <a:solidFill>
              <a:srgbClr val="000000">
                <a:alpha val="20000"/>
              </a:srgbClr>
            </a:solidFill>
            <a:ln w="12700" cap="flat">
              <a:noFill/>
              <a:miter lim="400000"/>
            </a:ln>
            <a:effectLst/>
          </p:spPr>
          <p:txBody>
            <a:bodyPr wrap="square" lIns="0" tIns="0" rIns="0" bIns="0" numCol="1" anchor="ctr">
              <a:noAutofit/>
            </a:bodyPr>
            <a:lstStyle/>
            <a:p>
              <a:pPr algn="ctr">
                <a:defRPr sz="1800">
                  <a:latin typeface="Calibri"/>
                  <a:ea typeface="Calibri"/>
                  <a:cs typeface="Calibri"/>
                  <a:sym typeface="Calibri"/>
                </a:defRPr>
              </a:pPr>
            </a:p>
          </p:txBody>
        </p:sp>
        <p:sp>
          <p:nvSpPr>
            <p:cNvPr id="146" name="Line"/>
            <p:cNvSpPr/>
            <p:nvPr/>
          </p:nvSpPr>
          <p:spPr>
            <a:xfrm rot="20156283">
              <a:off x="136606" y="862061"/>
              <a:ext cx="4579465" cy="1646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466" y="113"/>
                  </a:moveTo>
                  <a:lnTo>
                    <a:pt x="10465" y="113"/>
                  </a:lnTo>
                  <a:cubicBezTo>
                    <a:pt x="5623" y="1245"/>
                    <a:pt x="1941" y="10525"/>
                    <a:pt x="1941" y="21600"/>
                  </a:cubicBezTo>
                  <a:lnTo>
                    <a:pt x="0" y="21600"/>
                  </a:lnTo>
                  <a:cubicBezTo>
                    <a:pt x="0" y="9671"/>
                    <a:pt x="4251" y="0"/>
                    <a:pt x="9495" y="0"/>
                  </a:cubicBezTo>
                  <a:lnTo>
                    <a:pt x="11436" y="0"/>
                  </a:lnTo>
                  <a:cubicBezTo>
                    <a:pt x="15766" y="0"/>
                    <a:pt x="19547" y="6663"/>
                    <a:pt x="20629" y="16200"/>
                  </a:cubicBezTo>
                  <a:lnTo>
                    <a:pt x="21600" y="16200"/>
                  </a:lnTo>
                  <a:lnTo>
                    <a:pt x="19960" y="21600"/>
                  </a:lnTo>
                  <a:lnTo>
                    <a:pt x="17718" y="16200"/>
                  </a:lnTo>
                  <a:lnTo>
                    <a:pt x="18688" y="16200"/>
                  </a:lnTo>
                  <a:lnTo>
                    <a:pt x="18688" y="16200"/>
                  </a:lnTo>
                  <a:cubicBezTo>
                    <a:pt x="17606" y="6663"/>
                    <a:pt x="13825" y="0"/>
                    <a:pt x="9495" y="0"/>
                  </a:cubicBezTo>
                </a:path>
              </a:pathLst>
            </a:custGeom>
            <a:noFill/>
            <a:ln w="12700" cap="flat">
              <a:solidFill>
                <a:srgbClr val="42719B"/>
              </a:solidFill>
              <a:prstDash val="solid"/>
              <a:miter lim="800000"/>
            </a:ln>
            <a:effectLst/>
          </p:spPr>
          <p:txBody>
            <a:bodyPr wrap="square" lIns="0" tIns="0" rIns="0" bIns="0" numCol="1" anchor="ctr">
              <a:noAutofit/>
            </a:bodyPr>
            <a:lstStyle/>
            <a:p>
              <a:pPr algn="ctr">
                <a:defRPr sz="1800">
                  <a:latin typeface="Calibri"/>
                  <a:ea typeface="Calibri"/>
                  <a:cs typeface="Calibri"/>
                  <a:sym typeface="Calibri"/>
                </a:defRPr>
              </a:pPr>
            </a:p>
          </p:txBody>
        </p:sp>
      </p:grpSp>
      <p:sp>
        <p:nvSpPr>
          <p:cNvPr id="148" name="Google Shape;133;p6"/>
          <p:cNvSpPr/>
          <p:nvPr/>
        </p:nvSpPr>
        <p:spPr>
          <a:xfrm>
            <a:off x="4267200" y="3524250"/>
            <a:ext cx="552450" cy="914400"/>
          </a:xfrm>
          <a:prstGeom prst="star5">
            <a:avLst>
              <a:gd name="adj" fmla="val 19098"/>
              <a:gd name="hf" fmla="val 105146"/>
              <a:gd name="vf" fmla="val 110557"/>
            </a:avLst>
          </a:prstGeom>
          <a:solidFill>
            <a:schemeClr val="accent1"/>
          </a:solidFill>
          <a:ln w="12700">
            <a:solidFill>
              <a:srgbClr val="42719B"/>
            </a:solidFill>
            <a:miter/>
          </a:ln>
        </p:spPr>
        <p:txBody>
          <a:bodyPr lIns="0" tIns="0" rIns="0" bIns="0" anchor="ctr"/>
          <a:lstStyle/>
          <a:p>
            <a:pPr algn="ctr">
              <a:defRPr sz="1800">
                <a:solidFill>
                  <a:srgbClr val="FFFFFF"/>
                </a:solidFill>
                <a:latin typeface="Calibri"/>
                <a:ea typeface="Calibri"/>
                <a:cs typeface="Calibri"/>
                <a:sym typeface="Calibri"/>
              </a:defRPr>
            </a:pPr>
          </a:p>
        </p:txBody>
      </p:sp>
      <p:sp>
        <p:nvSpPr>
          <p:cNvPr id="149" name="Google Shape;134;p6"/>
          <p:cNvSpPr/>
          <p:nvPr/>
        </p:nvSpPr>
        <p:spPr>
          <a:xfrm>
            <a:off x="5573555" y="2894822"/>
            <a:ext cx="552451" cy="914401"/>
          </a:xfrm>
          <a:prstGeom prst="star5">
            <a:avLst>
              <a:gd name="adj" fmla="val 19098"/>
              <a:gd name="hf" fmla="val 105146"/>
              <a:gd name="vf" fmla="val 110557"/>
            </a:avLst>
          </a:prstGeom>
          <a:solidFill>
            <a:schemeClr val="accent1"/>
          </a:solidFill>
          <a:ln w="12700">
            <a:solidFill>
              <a:srgbClr val="42719B"/>
            </a:solidFill>
            <a:miter/>
          </a:ln>
        </p:spPr>
        <p:txBody>
          <a:bodyPr lIns="0" tIns="0" rIns="0" bIns="0" anchor="ctr"/>
          <a:lstStyle/>
          <a:p>
            <a:pPr algn="ctr">
              <a:defRPr sz="1800">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7"/>
                                        </p:tgtEl>
                                        <p:attrNameLst>
                                          <p:attrName>style.visibility</p:attrName>
                                        </p:attrNameLst>
                                      </p:cBhvr>
                                      <p:to>
                                        <p:strVal val="visible"/>
                                      </p:to>
                                    </p:set>
                                    <p:animEffect filter="fade" transition="in">
                                      <p:cBhvr>
                                        <p:cTn id="7" dur="500"/>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 grpId="2" fill="hold">
                                  <p:stCondLst>
                                    <p:cond delay="0"/>
                                  </p:stCondLst>
                                  <p:iterate type="el" backwards="0">
                                    <p:tmAbs val="0"/>
                                  </p:iterate>
                                  <p:childTnLst>
                                    <p:set>
                                      <p:cBhvr>
                                        <p:cTn id="11" fill="hold"/>
                                        <p:tgtEl>
                                          <p:spTgt spid="148"/>
                                        </p:tgtEl>
                                        <p:attrNameLst>
                                          <p:attrName>style.visibility</p:attrName>
                                        </p:attrNameLst>
                                      </p:cBhvr>
                                      <p:to>
                                        <p:strVal val="visible"/>
                                      </p:to>
                                    </p:set>
                                    <p:anim calcmode="lin" valueType="num">
                                      <p:cBhvr>
                                        <p:cTn id="12" dur="500" fill="hold"/>
                                        <p:tgtEl>
                                          <p:spTgt spid="148"/>
                                        </p:tgtEl>
                                        <p:attrNameLst>
                                          <p:attrName>ppt_x</p:attrName>
                                        </p:attrNameLst>
                                      </p:cBhvr>
                                      <p:tavLst>
                                        <p:tav tm="0">
                                          <p:val>
                                            <p:strVal val="#ppt_x"/>
                                          </p:val>
                                        </p:tav>
                                        <p:tav tm="100000">
                                          <p:val>
                                            <p:strVal val="#ppt_x"/>
                                          </p:val>
                                        </p:tav>
                                      </p:tavLst>
                                    </p:anim>
                                    <p:anim calcmode="lin" valueType="num">
                                      <p:cBhvr>
                                        <p:cTn id="13" dur="500" fill="hold"/>
                                        <p:tgtEl>
                                          <p:spTgt spid="14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4" presetID="2" grpId="3" fill="hold">
                                  <p:stCondLst>
                                    <p:cond delay="0"/>
                                  </p:stCondLst>
                                  <p:iterate type="el" backwards="0">
                                    <p:tmAbs val="0"/>
                                  </p:iterate>
                                  <p:childTnLst>
                                    <p:set>
                                      <p:cBhvr>
                                        <p:cTn id="17" fill="hold"/>
                                        <p:tgtEl>
                                          <p:spTgt spid="149"/>
                                        </p:tgtEl>
                                        <p:attrNameLst>
                                          <p:attrName>style.visibility</p:attrName>
                                        </p:attrNameLst>
                                      </p:cBhvr>
                                      <p:to>
                                        <p:strVal val="visible"/>
                                      </p:to>
                                    </p:set>
                                    <p:anim calcmode="lin" valueType="num">
                                      <p:cBhvr>
                                        <p:cTn id="18" dur="500" fill="hold"/>
                                        <p:tgtEl>
                                          <p:spTgt spid="149"/>
                                        </p:tgtEl>
                                        <p:attrNameLst>
                                          <p:attrName>ppt_x</p:attrName>
                                        </p:attrNameLst>
                                      </p:cBhvr>
                                      <p:tavLst>
                                        <p:tav tm="0">
                                          <p:val>
                                            <p:strVal val="#ppt_x"/>
                                          </p:val>
                                        </p:tav>
                                        <p:tav tm="100000">
                                          <p:val>
                                            <p:strVal val="#ppt_x"/>
                                          </p:val>
                                        </p:tav>
                                      </p:tavLst>
                                    </p:anim>
                                    <p:anim calcmode="lin" valueType="num">
                                      <p:cBhvr>
                                        <p:cTn id="19" dur="500" fill="hold"/>
                                        <p:tgtEl>
                                          <p:spTgt spid="1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9" grpId="3"/>
      <p:bldP build="whole" bldLvl="1" animBg="1" rev="0" advAuto="0" spid="147" grpId="1"/>
      <p:bldP build="whole" bldLvl="1" animBg="1" rev="0" advAuto="0" spid="148"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Google Shape;140;p7"/>
          <p:cNvSpPr txBox="1"/>
          <p:nvPr>
            <p:ph type="title"/>
          </p:nvPr>
        </p:nvSpPr>
        <p:spPr>
          <a:xfrm>
            <a:off x="484909" y="178089"/>
            <a:ext cx="10515601" cy="1325563"/>
          </a:xfrm>
          <a:prstGeom prst="rect">
            <a:avLst/>
          </a:prstGeom>
        </p:spPr>
        <p:txBody>
          <a:bodyPr/>
          <a:lstStyle/>
          <a:p>
            <a:pPr/>
            <a:r>
              <a:t>Six levels of proficiency</a:t>
            </a:r>
          </a:p>
        </p:txBody>
      </p:sp>
      <p:graphicFrame>
        <p:nvGraphicFramePr>
          <p:cNvPr id="154" name="Google Shape;141;p7"/>
          <p:cNvGraphicFramePr/>
          <p:nvPr/>
        </p:nvGraphicFramePr>
        <p:xfrm>
          <a:off x="838200" y="1302385"/>
          <a:ext cx="10515600" cy="215905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385450"/>
                <a:gridCol w="9130150"/>
              </a:tblGrid>
              <a:tr h="370850">
                <a:tc>
                  <a:txBody>
                    <a:bodyPr/>
                    <a:lstStyle/>
                    <a:p>
                      <a:pPr algn="l">
                        <a:defRPr b="0" sz="1800">
                          <a:solidFill>
                            <a:srgbClr val="000000"/>
                          </a:solidFill>
                        </a:defRPr>
                      </a:pPr>
                      <a:r>
                        <a:rPr b="1" sz="2800">
                          <a:solidFill>
                            <a:srgbClr val="FFFFFF"/>
                          </a:solidFill>
                          <a:sym typeface="Arial"/>
                        </a:rPr>
                        <a:t>CEFR Level</a:t>
                      </a:r>
                    </a:p>
                  </a:txBody>
                  <a:tcPr marL="45725" marR="45725" marT="45725" marB="45725" anchor="t" anchorCtr="0" horzOverflow="overflow"/>
                </a:tc>
                <a:tc>
                  <a:txBody>
                    <a:bodyPr/>
                    <a:lstStyle/>
                    <a:p>
                      <a:pPr algn="l">
                        <a:defRPr b="0" sz="1800">
                          <a:solidFill>
                            <a:srgbClr val="000000"/>
                          </a:solidFill>
                        </a:defRPr>
                      </a:pPr>
                      <a:r>
                        <a:rPr b="1" sz="2800">
                          <a:solidFill>
                            <a:srgbClr val="FFFFFF"/>
                          </a:solidFill>
                          <a:sym typeface="Arial"/>
                        </a:rPr>
                        <a:t>The learner can…</a:t>
                      </a:r>
                    </a:p>
                  </a:txBody>
                  <a:tcPr marL="45725" marR="45725" marT="45725" marB="45725" anchor="t" anchorCtr="0" horzOverflow="overflow"/>
                </a:tc>
              </a:tr>
              <a:tr h="370850">
                <a:tc>
                  <a:txBody>
                    <a:bodyPr/>
                    <a:lstStyle/>
                    <a:p>
                      <a:pPr algn="l">
                        <a:defRPr sz="1800"/>
                      </a:pPr>
                      <a:r>
                        <a:rPr sz="2400">
                          <a:sym typeface="Arial"/>
                        </a:rPr>
                        <a:t>A1</a:t>
                      </a:r>
                    </a:p>
                  </a:txBody>
                  <a:tcPr marL="45725" marR="45725" marT="45725" marB="45725" anchor="t" anchorCtr="0" horzOverflow="overflow"/>
                </a:tc>
                <a:tc>
                  <a:txBody>
                    <a:bodyPr/>
                    <a:lstStyle/>
                    <a:p>
                      <a:pPr algn="l">
                        <a:defRPr sz="1800"/>
                      </a:pPr>
                      <a:r>
                        <a:rPr sz="2400">
                          <a:sym typeface="Arial"/>
                        </a:rPr>
                        <a:t>Comprehend and use familiar simple words and expressions.</a:t>
                      </a:r>
                    </a:p>
                  </a:txBody>
                  <a:tcPr marL="45725" marR="45725" marT="45725" marB="45725" anchor="t" anchorCtr="0" horzOverflow="overflow"/>
                </a:tc>
              </a:tr>
              <a:tr h="370850">
                <a:tc>
                  <a:txBody>
                    <a:bodyPr/>
                    <a:lstStyle/>
                    <a:p>
                      <a:pPr algn="l">
                        <a:defRPr sz="1800"/>
                      </a:pPr>
                      <a:r>
                        <a:rPr sz="2400">
                          <a:sym typeface="Arial"/>
                        </a:rPr>
                        <a:t>A2</a:t>
                      </a:r>
                    </a:p>
                  </a:txBody>
                  <a:tcPr marL="45725" marR="45725" marT="45725" marB="45725" anchor="t" anchorCtr="0" horzOverflow="overflow"/>
                </a:tc>
                <a:tc>
                  <a:txBody>
                    <a:bodyPr/>
                    <a:lstStyle/>
                    <a:p>
                      <a:pPr algn="l">
                        <a:defRPr sz="1800"/>
                      </a:pPr>
                      <a:r>
                        <a:rPr sz="2400">
                          <a:sym typeface="Arial"/>
                        </a:rPr>
                        <a:t>Understand and communicate in frequently used isolated sentences in their immediate environment (e.g., shopping, life at school and family).</a:t>
                      </a:r>
                    </a:p>
                  </a:txBody>
                  <a:tcPr marL="45725" marR="45725" marT="45725" marB="45725" anchor="t" anchorCtr="0" horzOverflow="overflow"/>
                </a:tc>
              </a:tr>
              <a:tr h="370850">
                <a:tc>
                  <a:txBody>
                    <a:bodyPr/>
                    <a:lstStyle/>
                    <a:p>
                      <a:pPr algn="l">
                        <a:defRPr sz="1800"/>
                      </a:pPr>
                      <a:r>
                        <a:rPr sz="2400">
                          <a:sym typeface="Arial"/>
                        </a:rPr>
                        <a:t>B1</a:t>
                      </a:r>
                    </a:p>
                  </a:txBody>
                  <a:tcPr marL="45725" marR="45725" marT="45725" marB="45725" anchor="t" anchorCtr="0" horzOverflow="overflow"/>
                </a:tc>
                <a:tc>
                  <a:txBody>
                    <a:bodyPr/>
                    <a:lstStyle/>
                    <a:p>
                      <a:pPr algn="l">
                        <a:defRPr sz="1800"/>
                      </a:pPr>
                      <a:r>
                        <a:rPr sz="2400">
                          <a:sym typeface="Arial"/>
                        </a:rPr>
                        <a:t>Understand the main points of everyday communication and deal with most situations that are familiar or of personal interest.</a:t>
                      </a:r>
                    </a:p>
                  </a:txBody>
                  <a:tcPr marL="45725" marR="45725" marT="45725" marB="45725" anchor="t" anchorCtr="0" horzOverflow="overflow"/>
                </a:tc>
              </a:tr>
              <a:tr h="370850">
                <a:tc>
                  <a:txBody>
                    <a:bodyPr/>
                    <a:lstStyle/>
                    <a:p>
                      <a:pPr algn="l">
                        <a:defRPr sz="1800"/>
                      </a:pPr>
                      <a:r>
                        <a:rPr sz="2400">
                          <a:sym typeface="Arial"/>
                        </a:rPr>
                        <a:t>B2</a:t>
                      </a:r>
                    </a:p>
                  </a:txBody>
                  <a:tcPr marL="45725" marR="45725" marT="45725" marB="45725" anchor="t" anchorCtr="0" horzOverflow="overflow"/>
                </a:tc>
                <a:tc>
                  <a:txBody>
                    <a:bodyPr/>
                    <a:lstStyle/>
                    <a:p>
                      <a:pPr algn="l">
                        <a:defRPr sz="1800"/>
                      </a:pPr>
                      <a:r>
                        <a:rPr sz="2400">
                          <a:sym typeface="Arial"/>
                        </a:rPr>
                        <a:t>Understand concrete and abstract concepts and interact with a degree of ease and spontaneity in the target language</a:t>
                      </a:r>
                    </a:p>
                  </a:txBody>
                  <a:tcPr marL="45725" marR="45725" marT="45725" marB="45725" anchor="t" anchorCtr="0" horzOverflow="overflow"/>
                </a:tc>
              </a:tr>
              <a:tr h="304800">
                <a:tc>
                  <a:txBody>
                    <a:bodyPr/>
                    <a:lstStyle/>
                    <a:p>
                      <a:pPr algn="l">
                        <a:defRPr sz="1800"/>
                      </a:pPr>
                      <a:r>
                        <a:rPr sz="2400">
                          <a:sym typeface="Arial"/>
                        </a:rPr>
                        <a:t>C1/C2</a:t>
                      </a:r>
                    </a:p>
                  </a:txBody>
                  <a:tcPr marL="45725" marR="45725" marT="45725" marB="45725" anchor="t" anchorCtr="0" horzOverflow="overflow"/>
                </a:tc>
                <a:tc>
                  <a:txBody>
                    <a:bodyPr/>
                    <a:lstStyle/>
                    <a:p>
                      <a:pPr algn="l">
                        <a:defRPr sz="1800"/>
                      </a:pPr>
                      <a:r>
                        <a:rPr sz="2400">
                          <a:sym typeface="Arial"/>
                        </a:rPr>
                        <a:t>Understand with ease virtually everything heard or read and express himself/herself spontaneously, fluently and precisely in complex situations.</a:t>
                      </a:r>
                    </a:p>
                  </a:txBody>
                  <a:tcPr marL="45725" marR="45725" marT="45725" marB="45725" anchor="t" anchorCtr="0" horzOverflow="overflow"/>
                </a:tc>
              </a:tr>
            </a:tbl>
          </a:graphicData>
        </a:graphic>
      </p:graphicFrame>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8" name="Google Shape;147;p8" descr="Google Shape;147;p8"/>
          <p:cNvPicPr>
            <a:picLocks noChangeAspect="1"/>
          </p:cNvPicPr>
          <p:nvPr/>
        </p:nvPicPr>
        <p:blipFill>
          <a:blip r:embed="rId3">
            <a:extLst/>
          </a:blip>
          <a:stretch>
            <a:fillRect/>
          </a:stretch>
        </p:blipFill>
        <p:spPr>
          <a:xfrm>
            <a:off x="988288" y="724612"/>
            <a:ext cx="9908558" cy="5405600"/>
          </a:xfrm>
          <a:prstGeom prst="rect">
            <a:avLst/>
          </a:prstGeom>
          <a:ln w="12700">
            <a:miter lim="400000"/>
          </a:ln>
        </p:spPr>
      </p:pic>
      <p:sp>
        <p:nvSpPr>
          <p:cNvPr id="159" name="Google Shape;148;p8"/>
          <p:cNvSpPr txBox="1"/>
          <p:nvPr>
            <p:ph type="title"/>
          </p:nvPr>
        </p:nvSpPr>
        <p:spPr>
          <a:xfrm>
            <a:off x="838200" y="365125"/>
            <a:ext cx="10515600" cy="1325563"/>
          </a:xfrm>
          <a:prstGeom prst="rect">
            <a:avLst/>
          </a:prstGeom>
        </p:spPr>
        <p:txBody>
          <a:bodyPr/>
          <a:lstStyle/>
          <a:p>
            <a:pPr/>
            <a:r>
              <a:t>Activity</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Google Shape;154;p9"/>
          <p:cNvSpPr txBox="1"/>
          <p:nvPr>
            <p:ph type="title"/>
          </p:nvPr>
        </p:nvSpPr>
        <p:spPr>
          <a:xfrm>
            <a:off x="838200" y="365125"/>
            <a:ext cx="10515600" cy="1325563"/>
          </a:xfrm>
          <a:prstGeom prst="rect">
            <a:avLst/>
          </a:prstGeom>
        </p:spPr>
        <p:txBody>
          <a:bodyPr/>
          <a:lstStyle/>
          <a:p>
            <a:pPr/>
            <a:r>
              <a:t>What is the DELF?</a:t>
            </a:r>
          </a:p>
        </p:txBody>
      </p:sp>
      <p:pic>
        <p:nvPicPr>
          <p:cNvPr id="164" name="Google Shape;155;p9" descr="Google Shape;155;p9"/>
          <p:cNvPicPr>
            <a:picLocks noChangeAspect="1"/>
          </p:cNvPicPr>
          <p:nvPr/>
        </p:nvPicPr>
        <p:blipFill>
          <a:blip r:embed="rId3">
            <a:extLst/>
          </a:blip>
          <a:stretch>
            <a:fillRect/>
          </a:stretch>
        </p:blipFill>
        <p:spPr>
          <a:xfrm>
            <a:off x="2628448" y="1690688"/>
            <a:ext cx="6935104" cy="4842617"/>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